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uce Bold" panose="020B0604020202020204" charset="0"/>
      <p:regular r:id="rId35"/>
    </p:embeddedFont>
    <p:embeddedFont>
      <p:font typeface="Murecho" panose="020B0604020202020204" charset="-128"/>
      <p:regular r:id="rId36"/>
    </p:embeddedFont>
    <p:embeddedFont>
      <p:font typeface="Adlinnaka Bold" panose="00000300000000000000" pitchFamily="2" charset="0"/>
      <p:regular r:id="rId37"/>
      <p:bold r:id="rId38"/>
    </p:embeddedFont>
    <p:embeddedFont>
      <p:font typeface="Murecho Bold" panose="020B0604020202020204" charset="-128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0" Type="http://schemas.openxmlformats.org/officeDocument/2006/relationships/image" Target="../media/image12.png"/><Relationship Id="rId9" Type="http://schemas.openxmlformats.org/officeDocument/2006/relationships/image" Target="../media/image11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5809" y="5667746"/>
            <a:ext cx="4914409" cy="3089494"/>
          </a:xfrm>
          <a:custGeom>
            <a:avLst/>
            <a:gdLst/>
            <a:ahLst/>
            <a:cxnLst/>
            <a:rect l="l" t="t" r="r" b="b"/>
            <a:pathLst>
              <a:path w="4914409" h="3089494">
                <a:moveTo>
                  <a:pt x="0" y="0"/>
                </a:moveTo>
                <a:lnTo>
                  <a:pt x="4914409" y="0"/>
                </a:lnTo>
                <a:lnTo>
                  <a:pt x="4914409" y="3089494"/>
                </a:lnTo>
                <a:lnTo>
                  <a:pt x="0" y="3089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7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167182" y="5422124"/>
            <a:ext cx="287696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582795" y="4978044"/>
            <a:ext cx="7705205" cy="3779196"/>
            <a:chOff x="0" y="0"/>
            <a:chExt cx="10273607" cy="503892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273607" cy="5038928"/>
              <a:chOff x="0" y="0"/>
              <a:chExt cx="1657175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571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57175" h="812800">
                    <a:moveTo>
                      <a:pt x="0" y="0"/>
                    </a:moveTo>
                    <a:lnTo>
                      <a:pt x="1657175" y="0"/>
                    </a:lnTo>
                    <a:lnTo>
                      <a:pt x="1657175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26B2">
                      <a:alpha val="100000"/>
                    </a:srgbClr>
                  </a:gs>
                  <a:gs pos="100000">
                    <a:srgbClr val="0F103C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1657175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511316" y="878246"/>
              <a:ext cx="9250975" cy="3431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43"/>
                </a:lnSpc>
              </a:pPr>
              <a:r>
                <a:rPr lang="en-US" sz="4286" b="1">
                  <a:solidFill>
                    <a:srgbClr val="FFFEF8"/>
                  </a:solidFill>
                  <a:latin typeface="Adlinnaka Bold"/>
                  <a:ea typeface="Adlinnaka Bold"/>
                  <a:cs typeface="Adlinnaka Bold"/>
                  <a:sym typeface="Adlinnaka Bold"/>
                </a:rPr>
                <a:t>Content That Converts:</a:t>
              </a:r>
            </a:p>
            <a:p>
              <a:pPr algn="ctr">
                <a:lnSpc>
                  <a:spcPts val="5143"/>
                </a:lnSpc>
              </a:pPr>
              <a:endParaRPr lang="en-US" sz="4286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endParaRPr>
            </a:p>
            <a:p>
              <a:pPr algn="ctr">
                <a:lnSpc>
                  <a:spcPts val="5143"/>
                </a:lnSpc>
              </a:pPr>
              <a:r>
                <a:rPr lang="en-US" sz="4286" b="1">
                  <a:solidFill>
                    <a:srgbClr val="FFFEF8"/>
                  </a:solidFill>
                  <a:latin typeface="Adlinnaka Bold"/>
                  <a:ea typeface="Adlinnaka Bold"/>
                  <a:cs typeface="Adlinnaka Bold"/>
                  <a:sym typeface="Adlinnaka Bold"/>
                </a:rPr>
                <a:t>Creating Social Media</a:t>
              </a:r>
            </a:p>
            <a:p>
              <a:pPr algn="ctr">
                <a:lnSpc>
                  <a:spcPts val="5143"/>
                </a:lnSpc>
              </a:pPr>
              <a:r>
                <a:rPr lang="en-US" sz="4286" b="1">
                  <a:solidFill>
                    <a:srgbClr val="FFFEF8"/>
                  </a:solidFill>
                  <a:latin typeface="Adlinnaka Bold"/>
                  <a:ea typeface="Adlinnaka Bold"/>
                  <a:cs typeface="Adlinnaka Bold"/>
                  <a:sym typeface="Adlinnaka Bold"/>
                </a:rPr>
                <a:t>That Can’t Be Ignored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1022601" y="2188652"/>
              <a:ext cx="8136052" cy="0"/>
            </a:xfrm>
            <a:prstGeom prst="line">
              <a:avLst/>
            </a:prstGeom>
            <a:ln w="6220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6429901"/>
            <a:ext cx="4166484" cy="1550962"/>
            <a:chOff x="0" y="0"/>
            <a:chExt cx="5555312" cy="206795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555312" cy="2067950"/>
              <a:chOff x="0" y="0"/>
              <a:chExt cx="109174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9174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91747" h="406400">
                    <a:moveTo>
                      <a:pt x="0" y="0"/>
                    </a:moveTo>
                    <a:lnTo>
                      <a:pt x="1091747" y="0"/>
                    </a:lnTo>
                    <a:lnTo>
                      <a:pt x="1091747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26B2">
                      <a:alpha val="100000"/>
                    </a:srgbClr>
                  </a:gs>
                  <a:gs pos="100000">
                    <a:srgbClr val="0F103C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1091747" cy="406400"/>
              </a:xfrm>
              <a:prstGeom prst="rect">
                <a:avLst/>
              </a:prstGeom>
            </p:spPr>
            <p:txBody>
              <a:bodyPr lIns="51060" tIns="51060" rIns="51060" bIns="51060" rtlCol="0" anchor="ctr"/>
              <a:lstStyle/>
              <a:p>
                <a:pPr algn="ctr">
                  <a:lnSpc>
                    <a:spcPts val="288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33377" y="322368"/>
              <a:ext cx="3088558" cy="1413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1"/>
                </a:lnSpc>
              </a:pPr>
              <a:r>
                <a:rPr lang="en-US" sz="3517" b="1">
                  <a:solidFill>
                    <a:srgbClr val="FFFEF8"/>
                  </a:solidFill>
                  <a:latin typeface="Adlinnaka Bold"/>
                  <a:ea typeface="Adlinnaka Bold"/>
                  <a:cs typeface="Adlinnaka Bold"/>
                  <a:sym typeface="Adlinnaka Bold"/>
                </a:rPr>
                <a:t>10:30 AM - 1:30 PM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09506" y="9052515"/>
            <a:ext cx="2137580" cy="840531"/>
          </a:xfrm>
          <a:custGeom>
            <a:avLst/>
            <a:gdLst/>
            <a:ahLst/>
            <a:cxnLst/>
            <a:rect l="l" t="t" r="r" b="b"/>
            <a:pathLst>
              <a:path w="2137580" h="840531">
                <a:moveTo>
                  <a:pt x="0" y="0"/>
                </a:moveTo>
                <a:lnTo>
                  <a:pt x="2137580" y="0"/>
                </a:lnTo>
                <a:lnTo>
                  <a:pt x="2137580" y="840531"/>
                </a:lnTo>
                <a:lnTo>
                  <a:pt x="0" y="84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95809" y="745074"/>
            <a:ext cx="4248337" cy="442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364"/>
              </a:lnSpc>
            </a:pPr>
            <a:r>
              <a:rPr lang="en-US" sz="9754" b="1" spc="-360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Eat.</a:t>
            </a:r>
          </a:p>
          <a:p>
            <a:pPr algn="just">
              <a:lnSpc>
                <a:spcPts val="10417"/>
              </a:lnSpc>
            </a:pPr>
            <a:r>
              <a:rPr lang="en-US" sz="10851" b="1" spc="-40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Learn.</a:t>
            </a:r>
          </a:p>
          <a:p>
            <a:pPr algn="just">
              <a:lnSpc>
                <a:spcPts val="13880"/>
              </a:lnSpc>
            </a:pPr>
            <a:r>
              <a:rPr lang="en-US" sz="14458" b="1" spc="-534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Do.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95809" y="5147498"/>
            <a:ext cx="1068147" cy="52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7"/>
              </a:lnSpc>
            </a:pPr>
            <a:r>
              <a:rPr lang="en-US" sz="3539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with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545799" y="535524"/>
            <a:ext cx="3779196" cy="3779196"/>
            <a:chOff x="0" y="0"/>
            <a:chExt cx="5038928" cy="503892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038928" cy="503892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26B2">
                      <a:alpha val="100000"/>
                    </a:srgbClr>
                  </a:gs>
                  <a:gs pos="100000">
                    <a:srgbClr val="0F103C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967608" y="1027886"/>
              <a:ext cx="3103712" cy="2687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27"/>
                </a:lnSpc>
              </a:pPr>
              <a:r>
                <a:rPr lang="en-US" sz="11812" b="1" spc="141">
                  <a:solidFill>
                    <a:srgbClr val="FFFEF8"/>
                  </a:solidFill>
                  <a:latin typeface="Adlinnaka Bold"/>
                  <a:ea typeface="Adlinnaka Bold"/>
                  <a:cs typeface="Adlinnaka Bold"/>
                  <a:sym typeface="Adlinnaka Bold"/>
                </a:rPr>
                <a:t>25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20098" y="611465"/>
              <a:ext cx="3398732" cy="1062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18"/>
                </a:lnSpc>
              </a:pPr>
              <a:r>
                <a:rPr lang="en-US" sz="5852" b="1" spc="-316">
                  <a:solidFill>
                    <a:srgbClr val="FFFEF8"/>
                  </a:solidFill>
                  <a:latin typeface="Adlinnaka Bold"/>
                  <a:ea typeface="Adlinnaka Bold"/>
                  <a:cs typeface="Adlinnaka Bold"/>
                  <a:sym typeface="Adlinnaka Bold"/>
                </a:rPr>
                <a:t>SEPT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20098" y="3359859"/>
              <a:ext cx="3398732" cy="1062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18"/>
                </a:lnSpc>
              </a:pPr>
              <a:r>
                <a:rPr lang="en-US" sz="5852" b="1" spc="-316">
                  <a:solidFill>
                    <a:srgbClr val="FFFEF8"/>
                  </a:solidFill>
                  <a:latin typeface="Adlinnaka Bold"/>
                  <a:ea typeface="Adlinnaka Bold"/>
                  <a:cs typeface="Adlinnaka Bold"/>
                  <a:sym typeface="Adlinnaka Bold"/>
                </a:rPr>
                <a:t>2025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09506" y="8118916"/>
            <a:ext cx="3756978" cy="63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116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4201 Main St Suite 200, Houston, TX 77002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1824094" y="9882"/>
            <a:ext cx="3648189" cy="4968162"/>
            <a:chOff x="0" y="0"/>
            <a:chExt cx="955938" cy="13018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55938" cy="1301812"/>
            </a:xfrm>
            <a:custGeom>
              <a:avLst/>
              <a:gdLst/>
              <a:ahLst/>
              <a:cxnLst/>
              <a:rect l="l" t="t" r="r" b="b"/>
              <a:pathLst>
                <a:path w="955938" h="1301812">
                  <a:moveTo>
                    <a:pt x="0" y="0"/>
                  </a:moveTo>
                  <a:lnTo>
                    <a:pt x="955938" y="0"/>
                  </a:lnTo>
                  <a:lnTo>
                    <a:pt x="955938" y="1301812"/>
                  </a:lnTo>
                  <a:lnTo>
                    <a:pt x="0" y="1301812"/>
                  </a:lnTo>
                  <a:close/>
                </a:path>
              </a:pathLst>
            </a:custGeom>
            <a:gradFill rotWithShape="1">
              <a:gsLst>
                <a:gs pos="0">
                  <a:srgbClr val="0026B2">
                    <a:alpha val="100000"/>
                  </a:srgbClr>
                </a:gs>
                <a:gs pos="100000">
                  <a:srgbClr val="0F103C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955938" cy="1301812"/>
            </a:xfrm>
            <a:prstGeom prst="rect">
              <a:avLst/>
            </a:prstGeom>
          </p:spPr>
          <p:txBody>
            <a:bodyPr lIns="51060" tIns="51060" rIns="51060" bIns="51060" rtlCol="0" anchor="ctr"/>
            <a:lstStyle/>
            <a:p>
              <a:pPr algn="ctr">
                <a:lnSpc>
                  <a:spcPts val="288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214344"/>
            <a:ext cx="10295955" cy="191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The Customer Journey Content Framework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6422" y="8839121"/>
            <a:ext cx="1650578" cy="40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dirty="0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Section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7103" y="8839121"/>
            <a:ext cx="4312197" cy="4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The Social Content 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8129" y="9524"/>
            <a:ext cx="6639871" cy="8084085"/>
            <a:chOff x="0" y="0"/>
            <a:chExt cx="8853161" cy="107787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468" r="8468"/>
            <a:stretch>
              <a:fillRect/>
            </a:stretch>
          </p:blipFill>
          <p:spPr>
            <a:xfrm>
              <a:off x="0" y="0"/>
              <a:ext cx="8853161" cy="710118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9902" b="19902"/>
            <a:stretch>
              <a:fillRect/>
            </a:stretch>
          </p:blipFill>
          <p:spPr>
            <a:xfrm>
              <a:off x="0" y="7228187"/>
              <a:ext cx="8853161" cy="3550593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4566" y="2552971"/>
            <a:ext cx="7527885" cy="170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Understanding the Customer Journey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4566" y="4865859"/>
            <a:ext cx="8782452" cy="250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Content funnel visual: AWARENESS → INTEREST → CONSIDERATION → INTENT → PURCHASE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"Every piece of content should move people through this journey"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"The key: Know WHERE your audience is and create content for THAT stage"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402970" y="4460593"/>
            <a:ext cx="0" cy="4121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885934" y="4460593"/>
            <a:ext cx="0" cy="4121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45699" y="1504791"/>
            <a:ext cx="10596601" cy="167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Content By Journey Stage – Detailed Breakdown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95391" y="5879636"/>
            <a:ext cx="3931292" cy="833452"/>
            <a:chOff x="1695391" y="5879636"/>
            <a:chExt cx="3931292" cy="833452"/>
          </a:xfrm>
        </p:grpSpPr>
        <p:sp>
          <p:nvSpPr>
            <p:cNvPr id="6" name="TextBox 6"/>
            <p:cNvSpPr txBox="1"/>
            <p:nvPr/>
          </p:nvSpPr>
          <p:spPr>
            <a:xfrm>
              <a:off x="1695391" y="5879636"/>
              <a:ext cx="3931292" cy="362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Murecho Bold"/>
                  <a:ea typeface="Murecho Bold"/>
                  <a:cs typeface="Murecho Bold"/>
                  <a:sym typeface="Murecho Bold"/>
                </a:rPr>
                <a:t>COLD (Awareness):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54542" y="6406309"/>
              <a:ext cx="3612989" cy="306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Educational, helpful, no selling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79258" y="5517612"/>
            <a:ext cx="3931292" cy="1509875"/>
            <a:chOff x="7179258" y="5517612"/>
            <a:chExt cx="3931292" cy="1509875"/>
          </a:xfrm>
        </p:grpSpPr>
        <p:sp>
          <p:nvSpPr>
            <p:cNvPr id="7" name="TextBox 7"/>
            <p:cNvSpPr txBox="1"/>
            <p:nvPr/>
          </p:nvSpPr>
          <p:spPr>
            <a:xfrm>
              <a:off x="7179258" y="5517612"/>
              <a:ext cx="3931292" cy="724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Murecho Bold"/>
                  <a:ea typeface="Murecho Bold"/>
                  <a:cs typeface="Murecho Bold"/>
                  <a:sym typeface="Murecho Bold"/>
                </a:rPr>
                <a:t>WARM (Interest/Consideration):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338410" y="6406309"/>
              <a:ext cx="3612989" cy="62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Problem agitation, solution introduction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2662221" y="5879636"/>
            <a:ext cx="3931292" cy="1147851"/>
            <a:chOff x="12662221" y="5879636"/>
            <a:chExt cx="3931292" cy="1147851"/>
          </a:xfrm>
        </p:grpSpPr>
        <p:sp>
          <p:nvSpPr>
            <p:cNvPr id="8" name="TextBox 8"/>
            <p:cNvSpPr txBox="1"/>
            <p:nvPr/>
          </p:nvSpPr>
          <p:spPr>
            <a:xfrm>
              <a:off x="12662221" y="5879636"/>
              <a:ext cx="3931292" cy="362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Murecho Bold"/>
                  <a:ea typeface="Murecho Bold"/>
                  <a:cs typeface="Murecho Bold"/>
                  <a:sym typeface="Murecho Bold"/>
                </a:rPr>
                <a:t>HOT (Intent/Purchase):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821373" y="6406309"/>
              <a:ext cx="3612989" cy="62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Social proof, specific offers, calls-to-action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56625" y="1677974"/>
            <a:ext cx="12174750" cy="84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The Critical Mistake Most Make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666863" y="3469868"/>
            <a:ext cx="6954273" cy="1360528"/>
            <a:chOff x="5666863" y="3469868"/>
            <a:chExt cx="6954273" cy="1360528"/>
          </a:xfrm>
        </p:grpSpPr>
        <p:grpSp>
          <p:nvGrpSpPr>
            <p:cNvPr id="2" name="Group 2"/>
            <p:cNvGrpSpPr/>
            <p:nvPr/>
          </p:nvGrpSpPr>
          <p:grpSpPr>
            <a:xfrm>
              <a:off x="5666863" y="3469868"/>
              <a:ext cx="6954273" cy="1360528"/>
              <a:chOff x="0" y="0"/>
              <a:chExt cx="1246760" cy="24391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574258" y="3923418"/>
              <a:ext cx="5139484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"DON'T DISRUPT THE FUNNEL"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66863" y="6933187"/>
            <a:ext cx="6954273" cy="1360528"/>
            <a:chOff x="5666863" y="6933187"/>
            <a:chExt cx="6954273" cy="1360528"/>
          </a:xfrm>
        </p:grpSpPr>
        <p:grpSp>
          <p:nvGrpSpPr>
            <p:cNvPr id="11" name="Group 11"/>
            <p:cNvGrpSpPr/>
            <p:nvPr/>
          </p:nvGrpSpPr>
          <p:grpSpPr>
            <a:xfrm>
              <a:off x="5666863" y="6933187"/>
              <a:ext cx="6954273" cy="1360528"/>
              <a:chOff x="0" y="0"/>
              <a:chExt cx="1246760" cy="24391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6483314" y="7177169"/>
              <a:ext cx="5321372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"Why most content fails: Wrong content for wrong audience temperature"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66863" y="5201871"/>
            <a:ext cx="6954273" cy="1360528"/>
            <a:chOff x="5666863" y="5201871"/>
            <a:chExt cx="6954273" cy="1360528"/>
          </a:xfrm>
        </p:grpSpPr>
        <p:grpSp>
          <p:nvGrpSpPr>
            <p:cNvPr id="6" name="Group 6"/>
            <p:cNvGrpSpPr/>
            <p:nvPr/>
          </p:nvGrpSpPr>
          <p:grpSpPr>
            <a:xfrm>
              <a:off x="5666863" y="5201871"/>
              <a:ext cx="6954273" cy="1360528"/>
              <a:chOff x="0" y="0"/>
              <a:chExt cx="1246760" cy="2439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624602" y="5445852"/>
              <a:ext cx="5038797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"Example: Selling to cold audience = immediate scroll-past"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52382" y="1888152"/>
            <a:ext cx="12783236" cy="84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The Houston Market Advantage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80861" y="3889424"/>
            <a:ext cx="4822303" cy="4204527"/>
            <a:chOff x="1680861" y="3889424"/>
            <a:chExt cx="4822303" cy="4204527"/>
          </a:xfrm>
        </p:grpSpPr>
        <p:grpSp>
          <p:nvGrpSpPr>
            <p:cNvPr id="5" name="Group 5"/>
            <p:cNvGrpSpPr/>
            <p:nvPr/>
          </p:nvGrpSpPr>
          <p:grpSpPr>
            <a:xfrm>
              <a:off x="1680861" y="3889424"/>
              <a:ext cx="4822303" cy="4204527"/>
              <a:chOff x="0" y="0"/>
              <a:chExt cx="1270072" cy="11073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70072" cy="1107365"/>
              </a:xfrm>
              <a:custGeom>
                <a:avLst/>
                <a:gdLst/>
                <a:ahLst/>
                <a:cxnLst/>
                <a:rect l="l" t="t" r="r" b="b"/>
                <a:pathLst>
                  <a:path w="1270072" h="1107365">
                    <a:moveTo>
                      <a:pt x="24082" y="0"/>
                    </a:moveTo>
                    <a:lnTo>
                      <a:pt x="1245990" y="0"/>
                    </a:lnTo>
                    <a:cubicBezTo>
                      <a:pt x="1252377" y="0"/>
                      <a:pt x="1258502" y="2537"/>
                      <a:pt x="1263018" y="7053"/>
                    </a:cubicBezTo>
                    <a:cubicBezTo>
                      <a:pt x="1267534" y="11570"/>
                      <a:pt x="1270072" y="17695"/>
                      <a:pt x="1270072" y="24082"/>
                    </a:cubicBezTo>
                    <a:lnTo>
                      <a:pt x="1270072" y="1083284"/>
                    </a:lnTo>
                    <a:cubicBezTo>
                      <a:pt x="1270072" y="1089670"/>
                      <a:pt x="1267534" y="1095796"/>
                      <a:pt x="1263018" y="1100312"/>
                    </a:cubicBezTo>
                    <a:cubicBezTo>
                      <a:pt x="1258502" y="1104828"/>
                      <a:pt x="1252377" y="1107365"/>
                      <a:pt x="1245990" y="1107365"/>
                    </a:cubicBezTo>
                    <a:lnTo>
                      <a:pt x="24082" y="1107365"/>
                    </a:lnTo>
                    <a:cubicBezTo>
                      <a:pt x="17695" y="1107365"/>
                      <a:pt x="11570" y="1104828"/>
                      <a:pt x="7053" y="1100312"/>
                    </a:cubicBezTo>
                    <a:cubicBezTo>
                      <a:pt x="2537" y="1095796"/>
                      <a:pt x="0" y="1089670"/>
                      <a:pt x="0" y="1083284"/>
                    </a:cubicBezTo>
                    <a:lnTo>
                      <a:pt x="0" y="24082"/>
                    </a:lnTo>
                    <a:cubicBezTo>
                      <a:pt x="0" y="17695"/>
                      <a:pt x="2537" y="11570"/>
                      <a:pt x="7053" y="7053"/>
                    </a:cubicBezTo>
                    <a:cubicBezTo>
                      <a:pt x="11570" y="2537"/>
                      <a:pt x="17695" y="0"/>
                      <a:pt x="24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1270072" cy="11073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515517" y="4497082"/>
              <a:ext cx="1152991" cy="1109753"/>
            </a:xfrm>
            <a:custGeom>
              <a:avLst/>
              <a:gdLst/>
              <a:ahLst/>
              <a:cxnLst/>
              <a:rect l="l" t="t" r="r" b="b"/>
              <a:pathLst>
                <a:path w="1152991" h="1109753">
                  <a:moveTo>
                    <a:pt x="0" y="0"/>
                  </a:moveTo>
                  <a:lnTo>
                    <a:pt x="1152991" y="0"/>
                  </a:lnTo>
                  <a:lnTo>
                    <a:pt x="1152991" y="1109754"/>
                  </a:lnTo>
                  <a:lnTo>
                    <a:pt x="0" y="110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2126366" y="5913222"/>
              <a:ext cx="3931292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"Finding content gaps in your local market"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33933" y="3889424"/>
            <a:ext cx="4822303" cy="4204527"/>
            <a:chOff x="6733933" y="3889424"/>
            <a:chExt cx="4822303" cy="4204527"/>
          </a:xfrm>
        </p:grpSpPr>
        <p:grpSp>
          <p:nvGrpSpPr>
            <p:cNvPr id="2" name="Group 2"/>
            <p:cNvGrpSpPr/>
            <p:nvPr/>
          </p:nvGrpSpPr>
          <p:grpSpPr>
            <a:xfrm>
              <a:off x="6733933" y="3889424"/>
              <a:ext cx="4822303" cy="4204527"/>
              <a:chOff x="0" y="0"/>
              <a:chExt cx="1270072" cy="110736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270072" cy="1107365"/>
              </a:xfrm>
              <a:custGeom>
                <a:avLst/>
                <a:gdLst/>
                <a:ahLst/>
                <a:cxnLst/>
                <a:rect l="l" t="t" r="r" b="b"/>
                <a:pathLst>
                  <a:path w="1270072" h="1107365">
                    <a:moveTo>
                      <a:pt x="24082" y="0"/>
                    </a:moveTo>
                    <a:lnTo>
                      <a:pt x="1245990" y="0"/>
                    </a:lnTo>
                    <a:cubicBezTo>
                      <a:pt x="1252377" y="0"/>
                      <a:pt x="1258502" y="2537"/>
                      <a:pt x="1263018" y="7053"/>
                    </a:cubicBezTo>
                    <a:cubicBezTo>
                      <a:pt x="1267534" y="11570"/>
                      <a:pt x="1270072" y="17695"/>
                      <a:pt x="1270072" y="24082"/>
                    </a:cubicBezTo>
                    <a:lnTo>
                      <a:pt x="1270072" y="1083284"/>
                    </a:lnTo>
                    <a:cubicBezTo>
                      <a:pt x="1270072" y="1089670"/>
                      <a:pt x="1267534" y="1095796"/>
                      <a:pt x="1263018" y="1100312"/>
                    </a:cubicBezTo>
                    <a:cubicBezTo>
                      <a:pt x="1258502" y="1104828"/>
                      <a:pt x="1252377" y="1107365"/>
                      <a:pt x="1245990" y="1107365"/>
                    </a:cubicBezTo>
                    <a:lnTo>
                      <a:pt x="24082" y="1107365"/>
                    </a:lnTo>
                    <a:cubicBezTo>
                      <a:pt x="17695" y="1107365"/>
                      <a:pt x="11570" y="1104828"/>
                      <a:pt x="7053" y="1100312"/>
                    </a:cubicBezTo>
                    <a:cubicBezTo>
                      <a:pt x="2537" y="1095796"/>
                      <a:pt x="0" y="1089670"/>
                      <a:pt x="0" y="1083284"/>
                    </a:cubicBezTo>
                    <a:lnTo>
                      <a:pt x="0" y="24082"/>
                    </a:lnTo>
                    <a:cubicBezTo>
                      <a:pt x="0" y="17695"/>
                      <a:pt x="2537" y="11570"/>
                      <a:pt x="7053" y="7053"/>
                    </a:cubicBezTo>
                    <a:cubicBezTo>
                      <a:pt x="11570" y="2537"/>
                      <a:pt x="17695" y="0"/>
                      <a:pt x="24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1270072" cy="11073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8448615" y="4355489"/>
              <a:ext cx="1392939" cy="1392939"/>
            </a:xfrm>
            <a:custGeom>
              <a:avLst/>
              <a:gdLst/>
              <a:ahLst/>
              <a:cxnLst/>
              <a:rect l="l" t="t" r="r" b="b"/>
              <a:pathLst>
                <a:path w="1392939" h="1392939">
                  <a:moveTo>
                    <a:pt x="0" y="0"/>
                  </a:moveTo>
                  <a:lnTo>
                    <a:pt x="1392940" y="0"/>
                  </a:lnTo>
                  <a:lnTo>
                    <a:pt x="1392940" y="1392940"/>
                  </a:lnTo>
                  <a:lnTo>
                    <a:pt x="0" y="1392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7178354" y="5928642"/>
              <a:ext cx="3931292" cy="1244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Research method: "Study what competitors AREN'T saying"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784836" y="3889424"/>
            <a:ext cx="4822303" cy="4204527"/>
            <a:chOff x="11784836" y="3889424"/>
            <a:chExt cx="4822303" cy="4204527"/>
          </a:xfrm>
        </p:grpSpPr>
        <p:grpSp>
          <p:nvGrpSpPr>
            <p:cNvPr id="8" name="Group 8"/>
            <p:cNvGrpSpPr/>
            <p:nvPr/>
          </p:nvGrpSpPr>
          <p:grpSpPr>
            <a:xfrm>
              <a:off x="11784836" y="3889424"/>
              <a:ext cx="4822303" cy="4204527"/>
              <a:chOff x="0" y="0"/>
              <a:chExt cx="1270072" cy="11073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70072" cy="1107365"/>
              </a:xfrm>
              <a:custGeom>
                <a:avLst/>
                <a:gdLst/>
                <a:ahLst/>
                <a:cxnLst/>
                <a:rect l="l" t="t" r="r" b="b"/>
                <a:pathLst>
                  <a:path w="1270072" h="1107365">
                    <a:moveTo>
                      <a:pt x="24082" y="0"/>
                    </a:moveTo>
                    <a:lnTo>
                      <a:pt x="1245990" y="0"/>
                    </a:lnTo>
                    <a:cubicBezTo>
                      <a:pt x="1252377" y="0"/>
                      <a:pt x="1258502" y="2537"/>
                      <a:pt x="1263018" y="7053"/>
                    </a:cubicBezTo>
                    <a:cubicBezTo>
                      <a:pt x="1267534" y="11570"/>
                      <a:pt x="1270072" y="17695"/>
                      <a:pt x="1270072" y="24082"/>
                    </a:cubicBezTo>
                    <a:lnTo>
                      <a:pt x="1270072" y="1083284"/>
                    </a:lnTo>
                    <a:cubicBezTo>
                      <a:pt x="1270072" y="1089670"/>
                      <a:pt x="1267534" y="1095796"/>
                      <a:pt x="1263018" y="1100312"/>
                    </a:cubicBezTo>
                    <a:cubicBezTo>
                      <a:pt x="1258502" y="1104828"/>
                      <a:pt x="1252377" y="1107365"/>
                      <a:pt x="1245990" y="1107365"/>
                    </a:cubicBezTo>
                    <a:lnTo>
                      <a:pt x="24082" y="1107365"/>
                    </a:lnTo>
                    <a:cubicBezTo>
                      <a:pt x="17695" y="1107365"/>
                      <a:pt x="11570" y="1104828"/>
                      <a:pt x="7053" y="1100312"/>
                    </a:cubicBezTo>
                    <a:cubicBezTo>
                      <a:pt x="2537" y="1095796"/>
                      <a:pt x="0" y="1089670"/>
                      <a:pt x="0" y="1083284"/>
                    </a:cubicBezTo>
                    <a:lnTo>
                      <a:pt x="0" y="24082"/>
                    </a:lnTo>
                    <a:cubicBezTo>
                      <a:pt x="0" y="17695"/>
                      <a:pt x="2537" y="11570"/>
                      <a:pt x="7053" y="7053"/>
                    </a:cubicBezTo>
                    <a:cubicBezTo>
                      <a:pt x="11570" y="2537"/>
                      <a:pt x="17695" y="0"/>
                      <a:pt x="24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270072" cy="11073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3496936" y="4330357"/>
              <a:ext cx="1398104" cy="1443204"/>
            </a:xfrm>
            <a:custGeom>
              <a:avLst/>
              <a:gdLst/>
              <a:ahLst/>
              <a:cxnLst/>
              <a:rect l="l" t="t" r="r" b="b"/>
              <a:pathLst>
                <a:path w="1398104" h="1443204">
                  <a:moveTo>
                    <a:pt x="0" y="0"/>
                  </a:moveTo>
                  <a:lnTo>
                    <a:pt x="1398104" y="0"/>
                  </a:lnTo>
                  <a:lnTo>
                    <a:pt x="1398104" y="1443204"/>
                  </a:lnTo>
                  <a:lnTo>
                    <a:pt x="0" y="1443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2230342" y="5959122"/>
              <a:ext cx="3931292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"If they aren't talking about it, YOU talk about it"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8129" y="9524"/>
            <a:ext cx="6639871" cy="8084085"/>
            <a:chOff x="0" y="0"/>
            <a:chExt cx="8853161" cy="107787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468" r="8468"/>
            <a:stretch>
              <a:fillRect/>
            </a:stretch>
          </p:blipFill>
          <p:spPr>
            <a:xfrm>
              <a:off x="0" y="0"/>
              <a:ext cx="8853161" cy="710118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9731" b="19731"/>
            <a:stretch>
              <a:fillRect/>
            </a:stretch>
          </p:blipFill>
          <p:spPr>
            <a:xfrm>
              <a:off x="0" y="7228187"/>
              <a:ext cx="8853161" cy="3550593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4566" y="2552971"/>
            <a:ext cx="8345721" cy="8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Let’s Do Gap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4566" y="4429470"/>
            <a:ext cx="8782452" cy="208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Murecho Bold"/>
                <a:ea typeface="Murecho Bold"/>
                <a:cs typeface="Murecho Bold"/>
                <a:sym typeface="Murecho Bold"/>
              </a:rPr>
              <a:t>Participants list: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FFFFFF"/>
              </a:solidFill>
              <a:latin typeface="Murecho Bold"/>
              <a:ea typeface="Murecho Bold"/>
              <a:cs typeface="Murecho Bold"/>
              <a:sym typeface="Murecho Bold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Top 3 competitors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Their most common content themes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One topic they DON'T cover that they should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214344"/>
            <a:ext cx="9299217" cy="191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Platform Strategy for Local Businesses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0700" y="8839121"/>
            <a:ext cx="1646300" cy="40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dirty="0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Section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7103" y="8839121"/>
            <a:ext cx="4312197" cy="4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The Social Content 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56625" y="1677974"/>
            <a:ext cx="12174750" cy="84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Platform Selection Reality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666863" y="3469868"/>
            <a:ext cx="6954273" cy="1360528"/>
            <a:chOff x="5666863" y="3469868"/>
            <a:chExt cx="6954273" cy="1360528"/>
          </a:xfrm>
        </p:grpSpPr>
        <p:grpSp>
          <p:nvGrpSpPr>
            <p:cNvPr id="2" name="Group 2"/>
            <p:cNvGrpSpPr/>
            <p:nvPr/>
          </p:nvGrpSpPr>
          <p:grpSpPr>
            <a:xfrm>
              <a:off x="5666863" y="3469868"/>
              <a:ext cx="6954273" cy="1360528"/>
              <a:chOff x="0" y="0"/>
              <a:chExt cx="1246760" cy="24391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280348" y="3713849"/>
              <a:ext cx="5727303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"Being everywhere isn't a strategy - it's a recipe for mediocrity everywhere"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66863" y="6933187"/>
            <a:ext cx="6954273" cy="1360528"/>
            <a:chOff x="5666863" y="6933187"/>
            <a:chExt cx="6954273" cy="1360528"/>
          </a:xfrm>
        </p:grpSpPr>
        <p:grpSp>
          <p:nvGrpSpPr>
            <p:cNvPr id="11" name="Group 11"/>
            <p:cNvGrpSpPr/>
            <p:nvPr/>
          </p:nvGrpSpPr>
          <p:grpSpPr>
            <a:xfrm>
              <a:off x="5666863" y="6933187"/>
              <a:ext cx="6954273" cy="1360528"/>
              <a:chOff x="0" y="0"/>
              <a:chExt cx="1246760" cy="24391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6483314" y="7386738"/>
              <a:ext cx="5321372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Platform preferences by business type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66863" y="5201871"/>
            <a:ext cx="6954273" cy="1360528"/>
            <a:chOff x="5666863" y="5201871"/>
            <a:chExt cx="6954273" cy="1360528"/>
          </a:xfrm>
        </p:grpSpPr>
        <p:grpSp>
          <p:nvGrpSpPr>
            <p:cNvPr id="6" name="Group 6"/>
            <p:cNvGrpSpPr/>
            <p:nvPr/>
          </p:nvGrpSpPr>
          <p:grpSpPr>
            <a:xfrm>
              <a:off x="5666863" y="5201871"/>
              <a:ext cx="6954273" cy="1360528"/>
              <a:chOff x="0" y="0"/>
              <a:chExt cx="1246760" cy="2439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624602" y="5445852"/>
              <a:ext cx="5038797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"Quality domination beats quantity distribution"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56625" y="1677974"/>
            <a:ext cx="12174750" cy="84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The Reel Revolution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666863" y="3469868"/>
            <a:ext cx="6954273" cy="1360528"/>
            <a:chOff x="5666863" y="3469868"/>
            <a:chExt cx="6954273" cy="1360528"/>
          </a:xfrm>
        </p:grpSpPr>
        <p:grpSp>
          <p:nvGrpSpPr>
            <p:cNvPr id="2" name="Group 2"/>
            <p:cNvGrpSpPr/>
            <p:nvPr/>
          </p:nvGrpSpPr>
          <p:grpSpPr>
            <a:xfrm>
              <a:off x="5666863" y="3469868"/>
              <a:ext cx="6954273" cy="1360528"/>
              <a:chOff x="0" y="0"/>
              <a:chExt cx="1246760" cy="24391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280348" y="3923418"/>
              <a:ext cx="5727303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"Why video content dominates in 2025"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66863" y="6933187"/>
            <a:ext cx="6954273" cy="1360528"/>
            <a:chOff x="5666863" y="6933187"/>
            <a:chExt cx="6954273" cy="1360528"/>
          </a:xfrm>
        </p:grpSpPr>
        <p:grpSp>
          <p:nvGrpSpPr>
            <p:cNvPr id="11" name="Group 11"/>
            <p:cNvGrpSpPr/>
            <p:nvPr/>
          </p:nvGrpSpPr>
          <p:grpSpPr>
            <a:xfrm>
              <a:off x="5666863" y="6933187"/>
              <a:ext cx="6954273" cy="1360528"/>
              <a:chOff x="0" y="0"/>
              <a:chExt cx="1246760" cy="24391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6483314" y="7177169"/>
              <a:ext cx="5321372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"How to create once, adapt everywhere"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66863" y="5201871"/>
            <a:ext cx="6954273" cy="1360528"/>
            <a:chOff x="5666863" y="5201871"/>
            <a:chExt cx="6954273" cy="1360528"/>
          </a:xfrm>
        </p:grpSpPr>
        <p:grpSp>
          <p:nvGrpSpPr>
            <p:cNvPr id="6" name="Group 6"/>
            <p:cNvGrpSpPr/>
            <p:nvPr/>
          </p:nvGrpSpPr>
          <p:grpSpPr>
            <a:xfrm>
              <a:off x="5666863" y="5201871"/>
              <a:ext cx="6954273" cy="1360528"/>
              <a:chOff x="0" y="0"/>
              <a:chExt cx="1246760" cy="2439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401360" y="5445852"/>
              <a:ext cx="5485279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"Instagram Reels vs. </a:t>
              </a:r>
              <a:r>
                <a:rPr lang="en-US" sz="2400" dirty="0" err="1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TikTok</a:t>
              </a: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 vs. YouTube Shorts"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8129" y="9524"/>
            <a:ext cx="6639871" cy="8084085"/>
            <a:chOff x="0" y="0"/>
            <a:chExt cx="8853161" cy="107787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014" r="9014"/>
            <a:stretch>
              <a:fillRect/>
            </a:stretch>
          </p:blipFill>
          <p:spPr>
            <a:xfrm>
              <a:off x="0" y="0"/>
              <a:ext cx="8853161" cy="710118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9958" b="19958"/>
            <a:stretch>
              <a:fillRect/>
            </a:stretch>
          </p:blipFill>
          <p:spPr>
            <a:xfrm>
              <a:off x="0" y="7228187"/>
              <a:ext cx="8853161" cy="3550593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4566" y="2552971"/>
            <a:ext cx="7527885" cy="170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Reel Psychology &amp; Performance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4566" y="4865859"/>
            <a:ext cx="8782452" cy="12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"What makes people stop scrolling"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"The 3-second rule and hook psychology"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"Engagement patterns that drive reach"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8129" y="9524"/>
            <a:ext cx="6639871" cy="8084085"/>
            <a:chOff x="0" y="0"/>
            <a:chExt cx="8853161" cy="1077878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468" r="8468"/>
            <a:stretch>
              <a:fillRect/>
            </a:stretch>
          </p:blipFill>
          <p:spPr>
            <a:xfrm>
              <a:off x="0" y="0"/>
              <a:ext cx="8853161" cy="710118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43900" r="24616" b="2352"/>
            <a:stretch>
              <a:fillRect/>
            </a:stretch>
          </p:blipFill>
          <p:spPr>
            <a:xfrm>
              <a:off x="0" y="7228187"/>
              <a:ext cx="8853161" cy="3550593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74566" y="2552971"/>
            <a:ext cx="4462521" cy="8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Welcome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028700" y="3877020"/>
            <a:ext cx="7973751" cy="1261038"/>
            <a:chOff x="1028700" y="3877020"/>
            <a:chExt cx="7973751" cy="1261038"/>
          </a:xfrm>
        </p:grpSpPr>
        <p:grpSp>
          <p:nvGrpSpPr>
            <p:cNvPr id="5" name="Group 5"/>
            <p:cNvGrpSpPr/>
            <p:nvPr/>
          </p:nvGrpSpPr>
          <p:grpSpPr>
            <a:xfrm>
              <a:off x="1474566" y="3877020"/>
              <a:ext cx="7527885" cy="1261038"/>
              <a:chOff x="0" y="0"/>
              <a:chExt cx="1982653" cy="33212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82653" cy="332125"/>
              </a:xfrm>
              <a:custGeom>
                <a:avLst/>
                <a:gdLst/>
                <a:ahLst/>
                <a:cxnLst/>
                <a:rect l="l" t="t" r="r" b="b"/>
                <a:pathLst>
                  <a:path w="1982653" h="332125">
                    <a:moveTo>
                      <a:pt x="15426" y="0"/>
                    </a:moveTo>
                    <a:lnTo>
                      <a:pt x="1967226" y="0"/>
                    </a:lnTo>
                    <a:cubicBezTo>
                      <a:pt x="1971318" y="0"/>
                      <a:pt x="1975241" y="1625"/>
                      <a:pt x="1978134" y="4518"/>
                    </a:cubicBezTo>
                    <a:cubicBezTo>
                      <a:pt x="1981028" y="7411"/>
                      <a:pt x="1982653" y="11335"/>
                      <a:pt x="1982653" y="15426"/>
                    </a:cubicBezTo>
                    <a:lnTo>
                      <a:pt x="1982653" y="316699"/>
                    </a:lnTo>
                    <a:cubicBezTo>
                      <a:pt x="1982653" y="320790"/>
                      <a:pt x="1981028" y="324714"/>
                      <a:pt x="1978134" y="327607"/>
                    </a:cubicBezTo>
                    <a:cubicBezTo>
                      <a:pt x="1975241" y="330500"/>
                      <a:pt x="1971318" y="332125"/>
                      <a:pt x="1967226" y="332125"/>
                    </a:cubicBezTo>
                    <a:lnTo>
                      <a:pt x="15426" y="332125"/>
                    </a:lnTo>
                    <a:cubicBezTo>
                      <a:pt x="11335" y="332125"/>
                      <a:pt x="7411" y="330500"/>
                      <a:pt x="4518" y="327607"/>
                    </a:cubicBezTo>
                    <a:cubicBezTo>
                      <a:pt x="1625" y="324714"/>
                      <a:pt x="0" y="320790"/>
                      <a:pt x="0" y="316699"/>
                    </a:cubicBezTo>
                    <a:lnTo>
                      <a:pt x="0" y="15426"/>
                    </a:lnTo>
                    <a:cubicBezTo>
                      <a:pt x="0" y="11335"/>
                      <a:pt x="1625" y="7411"/>
                      <a:pt x="4518" y="4518"/>
                    </a:cubicBezTo>
                    <a:cubicBezTo>
                      <a:pt x="7411" y="1625"/>
                      <a:pt x="11335" y="0"/>
                      <a:pt x="154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1982653" cy="33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028700" y="4061673"/>
              <a:ext cx="891733" cy="89173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26B2">
                      <a:alpha val="100000"/>
                    </a:srgbClr>
                  </a:gs>
                  <a:gs pos="100000">
                    <a:srgbClr val="0F103C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28700" y="4326564"/>
              <a:ext cx="891733" cy="36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1" dirty="0">
                  <a:solidFill>
                    <a:srgbClr val="FFFE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170181" y="4071257"/>
              <a:ext cx="6136657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Content That Can't Be Ignored: The Strategic Framework Houston Businesses Need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28700" y="5357133"/>
            <a:ext cx="7973751" cy="1261038"/>
            <a:chOff x="1028700" y="5357133"/>
            <a:chExt cx="7973751" cy="1261038"/>
          </a:xfrm>
        </p:grpSpPr>
        <p:grpSp>
          <p:nvGrpSpPr>
            <p:cNvPr id="15" name="Group 15"/>
            <p:cNvGrpSpPr/>
            <p:nvPr/>
          </p:nvGrpSpPr>
          <p:grpSpPr>
            <a:xfrm>
              <a:off x="1474566" y="5357133"/>
              <a:ext cx="7527885" cy="1261038"/>
              <a:chOff x="0" y="0"/>
              <a:chExt cx="1982653" cy="3321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82653" cy="332125"/>
              </a:xfrm>
              <a:custGeom>
                <a:avLst/>
                <a:gdLst/>
                <a:ahLst/>
                <a:cxnLst/>
                <a:rect l="l" t="t" r="r" b="b"/>
                <a:pathLst>
                  <a:path w="1982653" h="332125">
                    <a:moveTo>
                      <a:pt x="15426" y="0"/>
                    </a:moveTo>
                    <a:lnTo>
                      <a:pt x="1967226" y="0"/>
                    </a:lnTo>
                    <a:cubicBezTo>
                      <a:pt x="1971318" y="0"/>
                      <a:pt x="1975241" y="1625"/>
                      <a:pt x="1978134" y="4518"/>
                    </a:cubicBezTo>
                    <a:cubicBezTo>
                      <a:pt x="1981028" y="7411"/>
                      <a:pt x="1982653" y="11335"/>
                      <a:pt x="1982653" y="15426"/>
                    </a:cubicBezTo>
                    <a:lnTo>
                      <a:pt x="1982653" y="316699"/>
                    </a:lnTo>
                    <a:cubicBezTo>
                      <a:pt x="1982653" y="320790"/>
                      <a:pt x="1981028" y="324714"/>
                      <a:pt x="1978134" y="327607"/>
                    </a:cubicBezTo>
                    <a:cubicBezTo>
                      <a:pt x="1975241" y="330500"/>
                      <a:pt x="1971318" y="332125"/>
                      <a:pt x="1967226" y="332125"/>
                    </a:cubicBezTo>
                    <a:lnTo>
                      <a:pt x="15426" y="332125"/>
                    </a:lnTo>
                    <a:cubicBezTo>
                      <a:pt x="11335" y="332125"/>
                      <a:pt x="7411" y="330500"/>
                      <a:pt x="4518" y="327607"/>
                    </a:cubicBezTo>
                    <a:cubicBezTo>
                      <a:pt x="1625" y="324714"/>
                      <a:pt x="0" y="320790"/>
                      <a:pt x="0" y="316699"/>
                    </a:cubicBezTo>
                    <a:lnTo>
                      <a:pt x="0" y="15426"/>
                    </a:lnTo>
                    <a:cubicBezTo>
                      <a:pt x="0" y="11335"/>
                      <a:pt x="1625" y="7411"/>
                      <a:pt x="4518" y="4518"/>
                    </a:cubicBezTo>
                    <a:cubicBezTo>
                      <a:pt x="7411" y="1625"/>
                      <a:pt x="11335" y="0"/>
                      <a:pt x="154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0"/>
                <a:ext cx="1982653" cy="33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28700" y="5541786"/>
              <a:ext cx="891733" cy="89173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26B2">
                      <a:alpha val="100000"/>
                    </a:srgbClr>
                  </a:gs>
                  <a:gs pos="100000">
                    <a:srgbClr val="0F103C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028700" y="5806677"/>
              <a:ext cx="891733" cy="362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1" dirty="0">
                  <a:solidFill>
                    <a:srgbClr val="FFFE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170181" y="5762899"/>
              <a:ext cx="6136657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Partnership announcement with Industrious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28700" y="6832572"/>
            <a:ext cx="7973751" cy="1261038"/>
            <a:chOff x="1028700" y="6832572"/>
            <a:chExt cx="7973751" cy="1261038"/>
          </a:xfrm>
        </p:grpSpPr>
        <p:grpSp>
          <p:nvGrpSpPr>
            <p:cNvPr id="12" name="Group 12"/>
            <p:cNvGrpSpPr/>
            <p:nvPr/>
          </p:nvGrpSpPr>
          <p:grpSpPr>
            <a:xfrm>
              <a:off x="1474566" y="6832572"/>
              <a:ext cx="7527885" cy="1261038"/>
              <a:chOff x="0" y="0"/>
              <a:chExt cx="1982653" cy="3321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82653" cy="332125"/>
              </a:xfrm>
              <a:custGeom>
                <a:avLst/>
                <a:gdLst/>
                <a:ahLst/>
                <a:cxnLst/>
                <a:rect l="l" t="t" r="r" b="b"/>
                <a:pathLst>
                  <a:path w="1982653" h="332125">
                    <a:moveTo>
                      <a:pt x="15426" y="0"/>
                    </a:moveTo>
                    <a:lnTo>
                      <a:pt x="1967226" y="0"/>
                    </a:lnTo>
                    <a:cubicBezTo>
                      <a:pt x="1971318" y="0"/>
                      <a:pt x="1975241" y="1625"/>
                      <a:pt x="1978134" y="4518"/>
                    </a:cubicBezTo>
                    <a:cubicBezTo>
                      <a:pt x="1981028" y="7411"/>
                      <a:pt x="1982653" y="11335"/>
                      <a:pt x="1982653" y="15426"/>
                    </a:cubicBezTo>
                    <a:lnTo>
                      <a:pt x="1982653" y="316699"/>
                    </a:lnTo>
                    <a:cubicBezTo>
                      <a:pt x="1982653" y="320790"/>
                      <a:pt x="1981028" y="324714"/>
                      <a:pt x="1978134" y="327607"/>
                    </a:cubicBezTo>
                    <a:cubicBezTo>
                      <a:pt x="1975241" y="330500"/>
                      <a:pt x="1971318" y="332125"/>
                      <a:pt x="1967226" y="332125"/>
                    </a:cubicBezTo>
                    <a:lnTo>
                      <a:pt x="15426" y="332125"/>
                    </a:lnTo>
                    <a:cubicBezTo>
                      <a:pt x="11335" y="332125"/>
                      <a:pt x="7411" y="330500"/>
                      <a:pt x="4518" y="327607"/>
                    </a:cubicBezTo>
                    <a:cubicBezTo>
                      <a:pt x="1625" y="324714"/>
                      <a:pt x="0" y="320790"/>
                      <a:pt x="0" y="316699"/>
                    </a:cubicBezTo>
                    <a:lnTo>
                      <a:pt x="0" y="15426"/>
                    </a:lnTo>
                    <a:cubicBezTo>
                      <a:pt x="0" y="11335"/>
                      <a:pt x="1625" y="7411"/>
                      <a:pt x="4518" y="4518"/>
                    </a:cubicBezTo>
                    <a:cubicBezTo>
                      <a:pt x="7411" y="1625"/>
                      <a:pt x="11335" y="0"/>
                      <a:pt x="154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0"/>
                <a:ext cx="1982653" cy="332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28700" y="7017224"/>
              <a:ext cx="891733" cy="89173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26B2">
                      <a:alpha val="100000"/>
                    </a:srgbClr>
                  </a:gs>
                  <a:gs pos="100000">
                    <a:srgbClr val="0F103C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70181" y="7026808"/>
              <a:ext cx="6354502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Today you'll learn the theory AND leave with a professional reel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28700" y="7282115"/>
              <a:ext cx="891733" cy="362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1" dirty="0">
                  <a:solidFill>
                    <a:srgbClr val="FFFE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685850"/>
            <a:ext cx="10168168" cy="97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Reel Creation Strategy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5492" y="8839121"/>
            <a:ext cx="1575308" cy="40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dirty="0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Section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7103" y="8839121"/>
            <a:ext cx="4312197" cy="4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The Social Content 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36724" y="1884603"/>
            <a:ext cx="9414553" cy="167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The Anatomy of a High-Converting Reel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535197" y="4275220"/>
            <a:ext cx="7277475" cy="1360528"/>
            <a:chOff x="1535197" y="4275220"/>
            <a:chExt cx="7277475" cy="1360528"/>
          </a:xfrm>
        </p:grpSpPr>
        <p:grpSp>
          <p:nvGrpSpPr>
            <p:cNvPr id="2" name="Group 2"/>
            <p:cNvGrpSpPr/>
            <p:nvPr/>
          </p:nvGrpSpPr>
          <p:grpSpPr>
            <a:xfrm>
              <a:off x="1858399" y="4275220"/>
              <a:ext cx="6954273" cy="1360528"/>
              <a:chOff x="0" y="0"/>
              <a:chExt cx="1246760" cy="24391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535197" y="4615822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4"/>
                  </a:lnTo>
                  <a:lnTo>
                    <a:pt x="0" y="67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765794" y="4728771"/>
              <a:ext cx="5139484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Hook (first 3 seconds)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35197" y="6351953"/>
            <a:ext cx="7277475" cy="1360528"/>
            <a:chOff x="1535197" y="6351953"/>
            <a:chExt cx="7277475" cy="1360528"/>
          </a:xfrm>
        </p:grpSpPr>
        <p:grpSp>
          <p:nvGrpSpPr>
            <p:cNvPr id="6" name="Group 6"/>
            <p:cNvGrpSpPr/>
            <p:nvPr/>
          </p:nvGrpSpPr>
          <p:grpSpPr>
            <a:xfrm>
              <a:off x="1858399" y="6351953"/>
              <a:ext cx="6954273" cy="1360528"/>
              <a:chOff x="0" y="0"/>
              <a:chExt cx="1246760" cy="2439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16137" y="6805503"/>
              <a:ext cx="5038797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Call-to-action (final moment)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35197" y="6692555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3"/>
                  </a:lnTo>
                  <a:lnTo>
                    <a:pt x="0" y="679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4"/>
          <p:cNvGrpSpPr/>
          <p:nvPr/>
        </p:nvGrpSpPr>
        <p:grpSpPr>
          <a:xfrm>
            <a:off x="9431797" y="4275220"/>
            <a:ext cx="7321006" cy="1360528"/>
            <a:chOff x="9431797" y="4275220"/>
            <a:chExt cx="7321006" cy="1360528"/>
          </a:xfrm>
        </p:grpSpPr>
        <p:grpSp>
          <p:nvGrpSpPr>
            <p:cNvPr id="12" name="Group 12"/>
            <p:cNvGrpSpPr/>
            <p:nvPr/>
          </p:nvGrpSpPr>
          <p:grpSpPr>
            <a:xfrm>
              <a:off x="9798530" y="4275220"/>
              <a:ext cx="6954273" cy="1360528"/>
              <a:chOff x="0" y="0"/>
              <a:chExt cx="1246760" cy="24391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784387" y="4728771"/>
              <a:ext cx="5168028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Value delivery (middle section)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9431797" y="4615822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4"/>
                  </a:lnTo>
                  <a:lnTo>
                    <a:pt x="0" y="67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6"/>
          <p:cNvGrpSpPr/>
          <p:nvPr/>
        </p:nvGrpSpPr>
        <p:grpSpPr>
          <a:xfrm>
            <a:off x="9431797" y="6351953"/>
            <a:ext cx="7321006" cy="1360528"/>
            <a:chOff x="9431797" y="6351953"/>
            <a:chExt cx="7321006" cy="1360528"/>
          </a:xfrm>
        </p:grpSpPr>
        <p:grpSp>
          <p:nvGrpSpPr>
            <p:cNvPr id="17" name="Group 17"/>
            <p:cNvGrpSpPr/>
            <p:nvPr/>
          </p:nvGrpSpPr>
          <p:grpSpPr>
            <a:xfrm>
              <a:off x="9798530" y="6351953"/>
              <a:ext cx="6954273" cy="1360528"/>
              <a:chOff x="0" y="0"/>
              <a:chExt cx="1246760" cy="24391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0383159" y="6805503"/>
              <a:ext cx="5785014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Visual elements that maintain attention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9431797" y="6692555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3"/>
                  </a:lnTo>
                  <a:lnTo>
                    <a:pt x="0" y="679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87838" y="1085850"/>
            <a:ext cx="9312323" cy="167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Reel Formats That Work for Business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666863" y="3447994"/>
            <a:ext cx="6954273" cy="1360528"/>
            <a:chOff x="5666863" y="3447994"/>
            <a:chExt cx="6954273" cy="1360528"/>
          </a:xfrm>
        </p:grpSpPr>
        <p:grpSp>
          <p:nvGrpSpPr>
            <p:cNvPr id="2" name="Group 2"/>
            <p:cNvGrpSpPr/>
            <p:nvPr/>
          </p:nvGrpSpPr>
          <p:grpSpPr>
            <a:xfrm>
              <a:off x="5666863" y="3447994"/>
              <a:ext cx="6954273" cy="1360528"/>
              <a:chOff x="0" y="0"/>
              <a:chExt cx="1246760" cy="24391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280348" y="3901544"/>
              <a:ext cx="5727303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Educational tips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66863" y="6413419"/>
            <a:ext cx="6954273" cy="1360528"/>
            <a:chOff x="5666863" y="6413419"/>
            <a:chExt cx="6954273" cy="1360528"/>
          </a:xfrm>
        </p:grpSpPr>
        <p:grpSp>
          <p:nvGrpSpPr>
            <p:cNvPr id="11" name="Group 11"/>
            <p:cNvGrpSpPr/>
            <p:nvPr/>
          </p:nvGrpSpPr>
          <p:grpSpPr>
            <a:xfrm>
              <a:off x="5666863" y="6413419"/>
              <a:ext cx="6954273" cy="1360528"/>
              <a:chOff x="0" y="0"/>
              <a:chExt cx="1246760" cy="24391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6483314" y="6866969"/>
              <a:ext cx="5321372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Quick transformations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66863" y="4929066"/>
            <a:ext cx="6954273" cy="1360528"/>
            <a:chOff x="5666863" y="4929066"/>
            <a:chExt cx="6954273" cy="1360528"/>
          </a:xfrm>
        </p:grpSpPr>
        <p:grpSp>
          <p:nvGrpSpPr>
            <p:cNvPr id="6" name="Group 6"/>
            <p:cNvGrpSpPr/>
            <p:nvPr/>
          </p:nvGrpSpPr>
          <p:grpSpPr>
            <a:xfrm>
              <a:off x="5666863" y="4929066"/>
              <a:ext cx="6954273" cy="1360528"/>
              <a:chOff x="0" y="0"/>
              <a:chExt cx="1246760" cy="2439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401360" y="5382274"/>
              <a:ext cx="5485279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Behind-the-scenes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66863" y="7897772"/>
            <a:ext cx="6954273" cy="1360528"/>
            <a:chOff x="5666863" y="7897772"/>
            <a:chExt cx="6954273" cy="1360528"/>
          </a:xfrm>
        </p:grpSpPr>
        <p:grpSp>
          <p:nvGrpSpPr>
            <p:cNvPr id="16" name="Group 16"/>
            <p:cNvGrpSpPr/>
            <p:nvPr/>
          </p:nvGrpSpPr>
          <p:grpSpPr>
            <a:xfrm>
              <a:off x="5666863" y="7897772"/>
              <a:ext cx="6954273" cy="1360528"/>
              <a:chOff x="0" y="0"/>
              <a:chExt cx="1246760" cy="24391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6483314" y="8351322"/>
              <a:ext cx="5321372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Day-in-the-life content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5811" y="1028700"/>
            <a:ext cx="9103489" cy="3386748"/>
            <a:chOff x="0" y="0"/>
            <a:chExt cx="2514545" cy="935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545" cy="935480"/>
            </a:xfrm>
            <a:custGeom>
              <a:avLst/>
              <a:gdLst/>
              <a:ahLst/>
              <a:cxnLst/>
              <a:rect l="l" t="t" r="r" b="b"/>
              <a:pathLst>
                <a:path w="2514545" h="935480">
                  <a:moveTo>
                    <a:pt x="0" y="0"/>
                  </a:moveTo>
                  <a:lnTo>
                    <a:pt x="2514545" y="0"/>
                  </a:lnTo>
                  <a:lnTo>
                    <a:pt x="2514545" y="935480"/>
                  </a:lnTo>
                  <a:lnTo>
                    <a:pt x="0" y="935480"/>
                  </a:lnTo>
                  <a:close/>
                </a:path>
              </a:pathLst>
            </a:custGeom>
            <a:blipFill>
              <a:blip r:embed="rId2"/>
              <a:stretch>
                <a:fillRect t="-17031" b="-1703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431048"/>
            <a:ext cx="11412582" cy="8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Technical Excellence Basics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873396"/>
            <a:ext cx="16230600" cy="16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Lighting fundamentals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Audio quality importance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Framing and composition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Editing for engagement retention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9776" y="3742775"/>
            <a:ext cx="11315628" cy="2406207"/>
            <a:chOff x="0" y="0"/>
            <a:chExt cx="2980248" cy="633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0248" cy="633734"/>
            </a:xfrm>
            <a:custGeom>
              <a:avLst/>
              <a:gdLst/>
              <a:ahLst/>
              <a:cxnLst/>
              <a:rect l="l" t="t" r="r" b="b"/>
              <a:pathLst>
                <a:path w="2980248" h="633734">
                  <a:moveTo>
                    <a:pt x="10263" y="0"/>
                  </a:moveTo>
                  <a:lnTo>
                    <a:pt x="2969985" y="0"/>
                  </a:lnTo>
                  <a:cubicBezTo>
                    <a:pt x="2975653" y="0"/>
                    <a:pt x="2980248" y="4595"/>
                    <a:pt x="2980248" y="10263"/>
                  </a:cubicBezTo>
                  <a:lnTo>
                    <a:pt x="2980248" y="623471"/>
                  </a:lnTo>
                  <a:cubicBezTo>
                    <a:pt x="2980248" y="629139"/>
                    <a:pt x="2975653" y="633734"/>
                    <a:pt x="2969985" y="633734"/>
                  </a:cubicBezTo>
                  <a:lnTo>
                    <a:pt x="10263" y="633734"/>
                  </a:lnTo>
                  <a:cubicBezTo>
                    <a:pt x="7541" y="633734"/>
                    <a:pt x="4931" y="632652"/>
                    <a:pt x="3006" y="630728"/>
                  </a:cubicBezTo>
                  <a:cubicBezTo>
                    <a:pt x="1081" y="628803"/>
                    <a:pt x="0" y="626193"/>
                    <a:pt x="0" y="623471"/>
                  </a:cubicBezTo>
                  <a:lnTo>
                    <a:pt x="0" y="10263"/>
                  </a:lnTo>
                  <a:cubicBezTo>
                    <a:pt x="0" y="4595"/>
                    <a:pt x="4595" y="0"/>
                    <a:pt x="102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980248" cy="633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19281" y="1028700"/>
            <a:ext cx="8839527" cy="8229600"/>
            <a:chOff x="0" y="0"/>
            <a:chExt cx="6350000" cy="5911850"/>
          </a:xfrm>
        </p:grpSpPr>
        <p:sp>
          <p:nvSpPr>
            <p:cNvPr id="6" name="Freeform 6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9219" r="-921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25642" y="2172889"/>
            <a:ext cx="7527885" cy="8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Let’s Plan a Reel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25642" y="4509596"/>
            <a:ext cx="7787062" cy="82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Based on your gap analysis, what's ONE educational tip you could share in a 30-second reel?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685850"/>
            <a:ext cx="12442775" cy="97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Live Reel Creation Session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47103" y="8839121"/>
            <a:ext cx="4312197" cy="4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The Social Content 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685850"/>
            <a:ext cx="12877250" cy="97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Content Planning &amp; Scripting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1719" y="8839121"/>
            <a:ext cx="1336681" cy="40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dirty="0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Round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7103" y="8839121"/>
            <a:ext cx="4312197" cy="4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The Social Content 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685850"/>
            <a:ext cx="16174152" cy="97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Professional Reel Production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9346" y="8839121"/>
            <a:ext cx="1272853" cy="40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dirty="0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Round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7103" y="8839121"/>
            <a:ext cx="4312197" cy="4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The Social Content 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685850"/>
            <a:ext cx="16174152" cy="97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Review &amp; Feedback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3718" y="8839121"/>
            <a:ext cx="1420881" cy="40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dirty="0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Round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7103" y="8839121"/>
            <a:ext cx="4312197" cy="4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The Social Content 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026777"/>
            <a:ext cx="16230600" cy="4231523"/>
          </a:xfrm>
          <a:custGeom>
            <a:avLst/>
            <a:gdLst/>
            <a:ahLst/>
            <a:cxnLst/>
            <a:rect l="l" t="t" r="r" b="b"/>
            <a:pathLst>
              <a:path w="16230600" h="4231523">
                <a:moveTo>
                  <a:pt x="0" y="0"/>
                </a:moveTo>
                <a:lnTo>
                  <a:pt x="16230600" y="0"/>
                </a:lnTo>
                <a:lnTo>
                  <a:pt x="16230600" y="4231523"/>
                </a:lnTo>
                <a:lnTo>
                  <a:pt x="0" y="4231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51" b="-499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1670" y="419436"/>
            <a:ext cx="3343801" cy="1314836"/>
          </a:xfrm>
          <a:custGeom>
            <a:avLst/>
            <a:gdLst/>
            <a:ahLst/>
            <a:cxnLst/>
            <a:rect l="l" t="t" r="r" b="b"/>
            <a:pathLst>
              <a:path w="3343801" h="1314836">
                <a:moveTo>
                  <a:pt x="0" y="0"/>
                </a:moveTo>
                <a:lnTo>
                  <a:pt x="3343801" y="0"/>
                </a:lnTo>
                <a:lnTo>
                  <a:pt x="3343801" y="1314836"/>
                </a:lnTo>
                <a:lnTo>
                  <a:pt x="0" y="131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1186" y="2510396"/>
            <a:ext cx="7605628" cy="8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5811" y="1028700"/>
            <a:ext cx="9103489" cy="3386748"/>
            <a:chOff x="0" y="0"/>
            <a:chExt cx="2514545" cy="935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545" cy="935480"/>
            </a:xfrm>
            <a:custGeom>
              <a:avLst/>
              <a:gdLst/>
              <a:ahLst/>
              <a:cxnLst/>
              <a:rect l="l" t="t" r="r" b="b"/>
              <a:pathLst>
                <a:path w="2514545" h="935480">
                  <a:moveTo>
                    <a:pt x="0" y="0"/>
                  </a:moveTo>
                  <a:lnTo>
                    <a:pt x="2514545" y="0"/>
                  </a:lnTo>
                  <a:lnTo>
                    <a:pt x="2514545" y="935480"/>
                  </a:lnTo>
                  <a:lnTo>
                    <a:pt x="0" y="935480"/>
                  </a:lnTo>
                  <a:close/>
                </a:path>
              </a:pathLst>
            </a:custGeom>
            <a:blipFill>
              <a:blip r:embed="rId2"/>
              <a:stretch>
                <a:fillRect t="-28959" b="-2895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967753"/>
            <a:ext cx="13738303" cy="8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Stakes for Houston Businesses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410101"/>
            <a:ext cx="16230600" cy="124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"76% of potential clients judge your service quality before they ever contact you"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"Most Houston businesses are caught in the content creation hamster wheel"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Visual: Professional business vs. amateur digital presence impact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89469" y="1780204"/>
            <a:ext cx="10309061" cy="84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What You’ll Master Today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535197" y="4275220"/>
            <a:ext cx="7277475" cy="1360528"/>
            <a:chOff x="1535197" y="4275220"/>
            <a:chExt cx="7277475" cy="1360528"/>
          </a:xfrm>
        </p:grpSpPr>
        <p:grpSp>
          <p:nvGrpSpPr>
            <p:cNvPr id="2" name="Group 2"/>
            <p:cNvGrpSpPr/>
            <p:nvPr/>
          </p:nvGrpSpPr>
          <p:grpSpPr>
            <a:xfrm>
              <a:off x="1858399" y="4275220"/>
              <a:ext cx="6954273" cy="1360528"/>
              <a:chOff x="0" y="0"/>
              <a:chExt cx="1246760" cy="24391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535197" y="4615822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4"/>
                  </a:lnTo>
                  <a:lnTo>
                    <a:pt x="0" y="67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765794" y="4728771"/>
              <a:ext cx="5139484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Content psychology that drives 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35197" y="6351953"/>
            <a:ext cx="7277475" cy="1360528"/>
            <a:chOff x="1535197" y="6351953"/>
            <a:chExt cx="7277475" cy="1360528"/>
          </a:xfrm>
        </p:grpSpPr>
        <p:grpSp>
          <p:nvGrpSpPr>
            <p:cNvPr id="6" name="Group 6"/>
            <p:cNvGrpSpPr/>
            <p:nvPr/>
          </p:nvGrpSpPr>
          <p:grpSpPr>
            <a:xfrm>
              <a:off x="1858399" y="6351953"/>
              <a:ext cx="6954273" cy="1360528"/>
              <a:chOff x="0" y="0"/>
              <a:chExt cx="1246760" cy="2439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16137" y="6595934"/>
              <a:ext cx="5038797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Hands-on reel creation using professional methods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35197" y="6692555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3"/>
                  </a:lnTo>
                  <a:lnTo>
                    <a:pt x="0" y="679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4"/>
          <p:cNvGrpSpPr/>
          <p:nvPr/>
        </p:nvGrpSpPr>
        <p:grpSpPr>
          <a:xfrm>
            <a:off x="9431797" y="4275220"/>
            <a:ext cx="7321006" cy="1360528"/>
            <a:chOff x="9431797" y="4275220"/>
            <a:chExt cx="7321006" cy="1360528"/>
          </a:xfrm>
        </p:grpSpPr>
        <p:grpSp>
          <p:nvGrpSpPr>
            <p:cNvPr id="12" name="Group 12"/>
            <p:cNvGrpSpPr/>
            <p:nvPr/>
          </p:nvGrpSpPr>
          <p:grpSpPr>
            <a:xfrm>
              <a:off x="9798530" y="4275220"/>
              <a:ext cx="6954273" cy="1360528"/>
              <a:chOff x="0" y="0"/>
              <a:chExt cx="1246760" cy="24391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896111" y="4519202"/>
              <a:ext cx="4759110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Strategic framework for effective content creation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9431797" y="4615822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4"/>
                  </a:lnTo>
                  <a:lnTo>
                    <a:pt x="0" y="67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6"/>
          <p:cNvGrpSpPr/>
          <p:nvPr/>
        </p:nvGrpSpPr>
        <p:grpSpPr>
          <a:xfrm>
            <a:off x="9431797" y="6351953"/>
            <a:ext cx="7321006" cy="1360528"/>
            <a:chOff x="9431797" y="6351953"/>
            <a:chExt cx="7321006" cy="1360528"/>
          </a:xfrm>
        </p:grpSpPr>
        <p:grpSp>
          <p:nvGrpSpPr>
            <p:cNvPr id="17" name="Group 17"/>
            <p:cNvGrpSpPr/>
            <p:nvPr/>
          </p:nvGrpSpPr>
          <p:grpSpPr>
            <a:xfrm>
              <a:off x="9798530" y="6351953"/>
              <a:ext cx="6954273" cy="1360528"/>
              <a:chOff x="0" y="0"/>
              <a:chExt cx="1246760" cy="24391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0784237" y="6595934"/>
              <a:ext cx="4982859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Leave with: Strategy knowledge + 1 professional reel ready to post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9431797" y="6692555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3"/>
                  </a:lnTo>
                  <a:lnTo>
                    <a:pt x="0" y="679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333835"/>
            <a:ext cx="12136086" cy="191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b="1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The Psychology Behind Content That 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839121"/>
            <a:ext cx="1562100" cy="40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dirty="0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Section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7103" y="8839121"/>
            <a:ext cx="4312197" cy="4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FFFEF8"/>
                </a:solidFill>
                <a:latin typeface="Murecho"/>
                <a:ea typeface="Murecho"/>
                <a:cs typeface="Murecho"/>
                <a:sym typeface="Murecho"/>
              </a:rPr>
              <a:t>The Social Content 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627587" y="1712541"/>
            <a:ext cx="7032826" cy="167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Content Theory Fundamentals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80861" y="4751769"/>
            <a:ext cx="4822303" cy="4204527"/>
            <a:chOff x="1680861" y="4751769"/>
            <a:chExt cx="4822303" cy="4204527"/>
          </a:xfrm>
        </p:grpSpPr>
        <p:grpSp>
          <p:nvGrpSpPr>
            <p:cNvPr id="5" name="Group 5"/>
            <p:cNvGrpSpPr/>
            <p:nvPr/>
          </p:nvGrpSpPr>
          <p:grpSpPr>
            <a:xfrm>
              <a:off x="1680861" y="4751769"/>
              <a:ext cx="4822303" cy="4204527"/>
              <a:chOff x="0" y="0"/>
              <a:chExt cx="1270072" cy="11073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70072" cy="1107365"/>
              </a:xfrm>
              <a:custGeom>
                <a:avLst/>
                <a:gdLst/>
                <a:ahLst/>
                <a:cxnLst/>
                <a:rect l="l" t="t" r="r" b="b"/>
                <a:pathLst>
                  <a:path w="1270072" h="1107365">
                    <a:moveTo>
                      <a:pt x="24082" y="0"/>
                    </a:moveTo>
                    <a:lnTo>
                      <a:pt x="1245990" y="0"/>
                    </a:lnTo>
                    <a:cubicBezTo>
                      <a:pt x="1252377" y="0"/>
                      <a:pt x="1258502" y="2537"/>
                      <a:pt x="1263018" y="7053"/>
                    </a:cubicBezTo>
                    <a:cubicBezTo>
                      <a:pt x="1267534" y="11570"/>
                      <a:pt x="1270072" y="17695"/>
                      <a:pt x="1270072" y="24082"/>
                    </a:cubicBezTo>
                    <a:lnTo>
                      <a:pt x="1270072" y="1083284"/>
                    </a:lnTo>
                    <a:cubicBezTo>
                      <a:pt x="1270072" y="1089670"/>
                      <a:pt x="1267534" y="1095796"/>
                      <a:pt x="1263018" y="1100312"/>
                    </a:cubicBezTo>
                    <a:cubicBezTo>
                      <a:pt x="1258502" y="1104828"/>
                      <a:pt x="1252377" y="1107365"/>
                      <a:pt x="1245990" y="1107365"/>
                    </a:cubicBezTo>
                    <a:lnTo>
                      <a:pt x="24082" y="1107365"/>
                    </a:lnTo>
                    <a:cubicBezTo>
                      <a:pt x="17695" y="1107365"/>
                      <a:pt x="11570" y="1104828"/>
                      <a:pt x="7053" y="1100312"/>
                    </a:cubicBezTo>
                    <a:cubicBezTo>
                      <a:pt x="2537" y="1095796"/>
                      <a:pt x="0" y="1089670"/>
                      <a:pt x="0" y="1083284"/>
                    </a:cubicBezTo>
                    <a:lnTo>
                      <a:pt x="0" y="24082"/>
                    </a:lnTo>
                    <a:cubicBezTo>
                      <a:pt x="0" y="17695"/>
                      <a:pt x="2537" y="11570"/>
                      <a:pt x="7053" y="7053"/>
                    </a:cubicBezTo>
                    <a:cubicBezTo>
                      <a:pt x="11570" y="2537"/>
                      <a:pt x="17695" y="0"/>
                      <a:pt x="24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1270072" cy="11073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394398" y="5269284"/>
              <a:ext cx="1395229" cy="1199897"/>
            </a:xfrm>
            <a:custGeom>
              <a:avLst/>
              <a:gdLst/>
              <a:ahLst/>
              <a:cxnLst/>
              <a:rect l="l" t="t" r="r" b="b"/>
              <a:pathLst>
                <a:path w="1395229" h="1199897">
                  <a:moveTo>
                    <a:pt x="0" y="0"/>
                  </a:moveTo>
                  <a:lnTo>
                    <a:pt x="1395229" y="0"/>
                  </a:lnTo>
                  <a:lnTo>
                    <a:pt x="1395229" y="1199897"/>
                  </a:lnTo>
                  <a:lnTo>
                    <a:pt x="0" y="1199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2126366" y="6775568"/>
              <a:ext cx="3931292" cy="166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Content theory: Understanding what motivates people to engage and act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33933" y="4751769"/>
            <a:ext cx="4822303" cy="4204527"/>
            <a:chOff x="6733933" y="4751769"/>
            <a:chExt cx="4822303" cy="4204527"/>
          </a:xfrm>
        </p:grpSpPr>
        <p:grpSp>
          <p:nvGrpSpPr>
            <p:cNvPr id="2" name="Group 2"/>
            <p:cNvGrpSpPr/>
            <p:nvPr/>
          </p:nvGrpSpPr>
          <p:grpSpPr>
            <a:xfrm>
              <a:off x="6733933" y="4751769"/>
              <a:ext cx="4822303" cy="4204527"/>
              <a:chOff x="0" y="0"/>
              <a:chExt cx="1270072" cy="110736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270072" cy="1107365"/>
              </a:xfrm>
              <a:custGeom>
                <a:avLst/>
                <a:gdLst/>
                <a:ahLst/>
                <a:cxnLst/>
                <a:rect l="l" t="t" r="r" b="b"/>
                <a:pathLst>
                  <a:path w="1270072" h="1107365">
                    <a:moveTo>
                      <a:pt x="24082" y="0"/>
                    </a:moveTo>
                    <a:lnTo>
                      <a:pt x="1245990" y="0"/>
                    </a:lnTo>
                    <a:cubicBezTo>
                      <a:pt x="1252377" y="0"/>
                      <a:pt x="1258502" y="2537"/>
                      <a:pt x="1263018" y="7053"/>
                    </a:cubicBezTo>
                    <a:cubicBezTo>
                      <a:pt x="1267534" y="11570"/>
                      <a:pt x="1270072" y="17695"/>
                      <a:pt x="1270072" y="24082"/>
                    </a:cubicBezTo>
                    <a:lnTo>
                      <a:pt x="1270072" y="1083284"/>
                    </a:lnTo>
                    <a:cubicBezTo>
                      <a:pt x="1270072" y="1089670"/>
                      <a:pt x="1267534" y="1095796"/>
                      <a:pt x="1263018" y="1100312"/>
                    </a:cubicBezTo>
                    <a:cubicBezTo>
                      <a:pt x="1258502" y="1104828"/>
                      <a:pt x="1252377" y="1107365"/>
                      <a:pt x="1245990" y="1107365"/>
                    </a:cubicBezTo>
                    <a:lnTo>
                      <a:pt x="24082" y="1107365"/>
                    </a:lnTo>
                    <a:cubicBezTo>
                      <a:pt x="17695" y="1107365"/>
                      <a:pt x="11570" y="1104828"/>
                      <a:pt x="7053" y="1100312"/>
                    </a:cubicBezTo>
                    <a:cubicBezTo>
                      <a:pt x="2537" y="1095796"/>
                      <a:pt x="0" y="1089670"/>
                      <a:pt x="0" y="1083284"/>
                    </a:cubicBezTo>
                    <a:lnTo>
                      <a:pt x="0" y="24082"/>
                    </a:lnTo>
                    <a:cubicBezTo>
                      <a:pt x="0" y="17695"/>
                      <a:pt x="2537" y="11570"/>
                      <a:pt x="7053" y="7053"/>
                    </a:cubicBezTo>
                    <a:cubicBezTo>
                      <a:pt x="11570" y="2537"/>
                      <a:pt x="17695" y="0"/>
                      <a:pt x="24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1270072" cy="11073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8490647" y="5253864"/>
              <a:ext cx="1306705" cy="1128667"/>
            </a:xfrm>
            <a:custGeom>
              <a:avLst/>
              <a:gdLst/>
              <a:ahLst/>
              <a:cxnLst/>
              <a:rect l="l" t="t" r="r" b="b"/>
              <a:pathLst>
                <a:path w="1306705" h="1128667">
                  <a:moveTo>
                    <a:pt x="0" y="0"/>
                  </a:moveTo>
                  <a:lnTo>
                    <a:pt x="1306706" y="0"/>
                  </a:lnTo>
                  <a:lnTo>
                    <a:pt x="1306706" y="1128667"/>
                  </a:lnTo>
                  <a:lnTo>
                    <a:pt x="0" y="112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7178354" y="6790988"/>
              <a:ext cx="3931292" cy="166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The difference between content that gets scrolled past vs. content that drives action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784836" y="4751769"/>
            <a:ext cx="4822303" cy="4204527"/>
            <a:chOff x="11784836" y="4751769"/>
            <a:chExt cx="4822303" cy="4204527"/>
          </a:xfrm>
        </p:grpSpPr>
        <p:grpSp>
          <p:nvGrpSpPr>
            <p:cNvPr id="8" name="Group 8"/>
            <p:cNvGrpSpPr/>
            <p:nvPr/>
          </p:nvGrpSpPr>
          <p:grpSpPr>
            <a:xfrm>
              <a:off x="11784836" y="4751769"/>
              <a:ext cx="4822303" cy="4204527"/>
              <a:chOff x="0" y="0"/>
              <a:chExt cx="1270072" cy="11073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70072" cy="1107365"/>
              </a:xfrm>
              <a:custGeom>
                <a:avLst/>
                <a:gdLst/>
                <a:ahLst/>
                <a:cxnLst/>
                <a:rect l="l" t="t" r="r" b="b"/>
                <a:pathLst>
                  <a:path w="1270072" h="1107365">
                    <a:moveTo>
                      <a:pt x="24082" y="0"/>
                    </a:moveTo>
                    <a:lnTo>
                      <a:pt x="1245990" y="0"/>
                    </a:lnTo>
                    <a:cubicBezTo>
                      <a:pt x="1252377" y="0"/>
                      <a:pt x="1258502" y="2537"/>
                      <a:pt x="1263018" y="7053"/>
                    </a:cubicBezTo>
                    <a:cubicBezTo>
                      <a:pt x="1267534" y="11570"/>
                      <a:pt x="1270072" y="17695"/>
                      <a:pt x="1270072" y="24082"/>
                    </a:cubicBezTo>
                    <a:lnTo>
                      <a:pt x="1270072" y="1083284"/>
                    </a:lnTo>
                    <a:cubicBezTo>
                      <a:pt x="1270072" y="1089670"/>
                      <a:pt x="1267534" y="1095796"/>
                      <a:pt x="1263018" y="1100312"/>
                    </a:cubicBezTo>
                    <a:cubicBezTo>
                      <a:pt x="1258502" y="1104828"/>
                      <a:pt x="1252377" y="1107365"/>
                      <a:pt x="1245990" y="1107365"/>
                    </a:cubicBezTo>
                    <a:lnTo>
                      <a:pt x="24082" y="1107365"/>
                    </a:lnTo>
                    <a:cubicBezTo>
                      <a:pt x="17695" y="1107365"/>
                      <a:pt x="11570" y="1104828"/>
                      <a:pt x="7053" y="1100312"/>
                    </a:cubicBezTo>
                    <a:cubicBezTo>
                      <a:pt x="2537" y="1095796"/>
                      <a:pt x="0" y="1089670"/>
                      <a:pt x="0" y="1083284"/>
                    </a:cubicBezTo>
                    <a:lnTo>
                      <a:pt x="0" y="24082"/>
                    </a:lnTo>
                    <a:cubicBezTo>
                      <a:pt x="0" y="17695"/>
                      <a:pt x="2537" y="11570"/>
                      <a:pt x="7053" y="7053"/>
                    </a:cubicBezTo>
                    <a:cubicBezTo>
                      <a:pt x="11570" y="2537"/>
                      <a:pt x="17695" y="0"/>
                      <a:pt x="24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270072" cy="11073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3527313" y="5253864"/>
              <a:ext cx="1337350" cy="1215317"/>
            </a:xfrm>
            <a:custGeom>
              <a:avLst/>
              <a:gdLst/>
              <a:ahLst/>
              <a:cxnLst/>
              <a:rect l="l" t="t" r="r" b="b"/>
              <a:pathLst>
                <a:path w="1337350" h="1215317">
                  <a:moveTo>
                    <a:pt x="0" y="0"/>
                  </a:moveTo>
                  <a:lnTo>
                    <a:pt x="1337350" y="0"/>
                  </a:lnTo>
                  <a:lnTo>
                    <a:pt x="1337350" y="1215317"/>
                  </a:lnTo>
                  <a:lnTo>
                    <a:pt x="0" y="1215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2230342" y="6821468"/>
              <a:ext cx="3931292" cy="824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Basic psychological triggers in content consumption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402970" y="4460593"/>
            <a:ext cx="0" cy="4121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885934" y="4460593"/>
            <a:ext cx="0" cy="4121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44241" y="1504791"/>
            <a:ext cx="8399518" cy="167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 dirty="0">
                <a:solidFill>
                  <a:srgbClr val="FFFFFF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The Three Business Evolution Phases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96295" y="4769711"/>
            <a:ext cx="3931292" cy="2742148"/>
            <a:chOff x="1696295" y="4769711"/>
            <a:chExt cx="3931292" cy="2742148"/>
          </a:xfrm>
        </p:grpSpPr>
        <p:sp>
          <p:nvSpPr>
            <p:cNvPr id="7" name="Freeform 7"/>
            <p:cNvSpPr/>
            <p:nvPr/>
          </p:nvSpPr>
          <p:spPr>
            <a:xfrm>
              <a:off x="2667634" y="4769711"/>
              <a:ext cx="1988614" cy="1768058"/>
            </a:xfrm>
            <a:custGeom>
              <a:avLst/>
              <a:gdLst/>
              <a:ahLst/>
              <a:cxnLst/>
              <a:rect l="l" t="t" r="r" b="b"/>
              <a:pathLst>
                <a:path w="1988614" h="1768058">
                  <a:moveTo>
                    <a:pt x="0" y="0"/>
                  </a:moveTo>
                  <a:lnTo>
                    <a:pt x="1988614" y="0"/>
                  </a:lnTo>
                  <a:lnTo>
                    <a:pt x="1988614" y="1768058"/>
                  </a:lnTo>
                  <a:lnTo>
                    <a:pt x="0" y="1768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696295" y="6748892"/>
              <a:ext cx="3931292" cy="362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Murecho Bold"/>
                  <a:ea typeface="Murecho Bold"/>
                  <a:cs typeface="Murecho Bold"/>
                  <a:sym typeface="Murecho Bold"/>
                </a:rPr>
                <a:t>Phase 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855447" y="7205080"/>
              <a:ext cx="3612989" cy="306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"I JUST NEED TO CREATE CONTENT"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78354" y="4769711"/>
            <a:ext cx="3931292" cy="3056547"/>
            <a:chOff x="7178354" y="4769711"/>
            <a:chExt cx="3931292" cy="3056547"/>
          </a:xfrm>
        </p:grpSpPr>
        <p:sp>
          <p:nvSpPr>
            <p:cNvPr id="6" name="Freeform 6"/>
            <p:cNvSpPr/>
            <p:nvPr/>
          </p:nvSpPr>
          <p:spPr>
            <a:xfrm>
              <a:off x="8179130" y="4769711"/>
              <a:ext cx="1929739" cy="1768058"/>
            </a:xfrm>
            <a:custGeom>
              <a:avLst/>
              <a:gdLst/>
              <a:ahLst/>
              <a:cxnLst/>
              <a:rect l="l" t="t" r="r" b="b"/>
              <a:pathLst>
                <a:path w="1929739" h="1768058">
                  <a:moveTo>
                    <a:pt x="0" y="0"/>
                  </a:moveTo>
                  <a:lnTo>
                    <a:pt x="1929740" y="0"/>
                  </a:lnTo>
                  <a:lnTo>
                    <a:pt x="1929740" y="1768058"/>
                  </a:lnTo>
                  <a:lnTo>
                    <a:pt x="0" y="1768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7178354" y="6748892"/>
              <a:ext cx="3931292" cy="362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Murecho Bold"/>
                  <a:ea typeface="Murecho Bold"/>
                  <a:cs typeface="Murecho Bold"/>
                  <a:sym typeface="Murecho Bold"/>
                </a:rPr>
                <a:t>Phase 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337506" y="7205080"/>
              <a:ext cx="3612989" cy="62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 "I NEED TO CREATE GOOD CONTENT"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662221" y="4769711"/>
            <a:ext cx="3931292" cy="3370947"/>
            <a:chOff x="12662221" y="4769711"/>
            <a:chExt cx="3931292" cy="3370947"/>
          </a:xfrm>
        </p:grpSpPr>
        <p:sp>
          <p:nvSpPr>
            <p:cNvPr id="5" name="Freeform 5"/>
            <p:cNvSpPr/>
            <p:nvPr/>
          </p:nvSpPr>
          <p:spPr>
            <a:xfrm>
              <a:off x="13714892" y="4769711"/>
              <a:ext cx="1825950" cy="1751867"/>
            </a:xfrm>
            <a:custGeom>
              <a:avLst/>
              <a:gdLst/>
              <a:ahLst/>
              <a:cxnLst/>
              <a:rect l="l" t="t" r="r" b="b"/>
              <a:pathLst>
                <a:path w="1825950" h="1751867">
                  <a:moveTo>
                    <a:pt x="0" y="0"/>
                  </a:moveTo>
                  <a:lnTo>
                    <a:pt x="1825950" y="0"/>
                  </a:lnTo>
                  <a:lnTo>
                    <a:pt x="1825950" y="1751867"/>
                  </a:lnTo>
                  <a:lnTo>
                    <a:pt x="0" y="175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2662221" y="6748892"/>
              <a:ext cx="3931292" cy="362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b="1">
                  <a:solidFill>
                    <a:srgbClr val="FFFFFF"/>
                  </a:solidFill>
                  <a:latin typeface="Murecho Bold"/>
                  <a:ea typeface="Murecho Bold"/>
                  <a:cs typeface="Murecho Bold"/>
                  <a:sym typeface="Murecho Bold"/>
                </a:rPr>
                <a:t>Phase 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821373" y="7205080"/>
              <a:ext cx="3612989" cy="935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Murecho"/>
                  <a:ea typeface="Murecho"/>
                  <a:cs typeface="Murecho"/>
                  <a:sym typeface="Murecho"/>
                </a:rPr>
                <a:t>“I NEED TO CREATE GOOD CONTENT THAT MOTIVATES PEOPLE TO PURCHASE"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65298" y="1028700"/>
            <a:ext cx="6994002" cy="8229600"/>
            <a:chOff x="0" y="0"/>
            <a:chExt cx="1083554" cy="1274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3554" cy="1274980"/>
            </a:xfrm>
            <a:custGeom>
              <a:avLst/>
              <a:gdLst/>
              <a:ahLst/>
              <a:cxnLst/>
              <a:rect l="l" t="t" r="r" b="b"/>
              <a:pathLst>
                <a:path w="1083554" h="1274980">
                  <a:moveTo>
                    <a:pt x="0" y="0"/>
                  </a:moveTo>
                  <a:lnTo>
                    <a:pt x="1083554" y="0"/>
                  </a:lnTo>
                  <a:lnTo>
                    <a:pt x="1083554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38305" r="-3830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804286"/>
            <a:ext cx="7498948" cy="170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AF9FB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The Business Impact Reality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28851"/>
            <a:ext cx="8397433" cy="208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"Why content psychology matters for Houston businesses:"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Consistent client acquisition vs. feast-famine cycles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Premium positioning vs. commodity pricing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Systematic growth vs. random results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recho"/>
                <a:ea typeface="Murecho"/>
                <a:cs typeface="Murecho"/>
                <a:sym typeface="Murecho"/>
              </a:rPr>
              <a:t>"Content psychology drives business psychology"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6B2">
                <a:alpha val="100000"/>
              </a:srgbClr>
            </a:gs>
            <a:gs pos="100000">
              <a:srgbClr val="0F103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90521" y="362514"/>
            <a:ext cx="1189255" cy="1085127"/>
          </a:xfrm>
          <a:custGeom>
            <a:avLst/>
            <a:gdLst/>
            <a:ahLst/>
            <a:cxnLst/>
            <a:rect l="l" t="t" r="r" b="b"/>
            <a:pathLst>
              <a:path w="1189255" h="1085127">
                <a:moveTo>
                  <a:pt x="0" y="0"/>
                </a:moveTo>
                <a:lnTo>
                  <a:pt x="1189255" y="0"/>
                </a:lnTo>
                <a:lnTo>
                  <a:pt x="1189255" y="1085127"/>
                </a:lnTo>
                <a:lnTo>
                  <a:pt x="0" y="108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15191" y="1805761"/>
            <a:ext cx="6029209" cy="84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999" b="1" dirty="0">
                <a:solidFill>
                  <a:srgbClr val="FFFEF8"/>
                </a:solidFill>
                <a:latin typeface="Adlinnaka Bold"/>
                <a:ea typeface="Adlinnaka Bold"/>
                <a:cs typeface="Adlinnaka Bold"/>
                <a:sym typeface="Adlinnaka Bold"/>
              </a:rPr>
              <a:t>Let’s Check-In     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535197" y="4275220"/>
            <a:ext cx="7277475" cy="1360528"/>
            <a:chOff x="1535197" y="4275220"/>
            <a:chExt cx="7277475" cy="1360528"/>
          </a:xfrm>
        </p:grpSpPr>
        <p:grpSp>
          <p:nvGrpSpPr>
            <p:cNvPr id="2" name="Group 2"/>
            <p:cNvGrpSpPr/>
            <p:nvPr/>
          </p:nvGrpSpPr>
          <p:grpSpPr>
            <a:xfrm>
              <a:off x="1858399" y="4275220"/>
              <a:ext cx="6954273" cy="1360528"/>
              <a:chOff x="0" y="0"/>
              <a:chExt cx="1246760" cy="24391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535197" y="4615822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4"/>
                  </a:lnTo>
                  <a:lnTo>
                    <a:pt x="0" y="67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765794" y="4728771"/>
              <a:ext cx="5139484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"I post when I remember to"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35197" y="6351953"/>
            <a:ext cx="7277475" cy="1360528"/>
            <a:chOff x="1535197" y="6351953"/>
            <a:chExt cx="7277475" cy="1360528"/>
          </a:xfrm>
        </p:grpSpPr>
        <p:grpSp>
          <p:nvGrpSpPr>
            <p:cNvPr id="6" name="Group 6"/>
            <p:cNvGrpSpPr/>
            <p:nvPr/>
          </p:nvGrpSpPr>
          <p:grpSpPr>
            <a:xfrm>
              <a:off x="1858399" y="6351953"/>
              <a:ext cx="6954273" cy="1360528"/>
              <a:chOff x="0" y="0"/>
              <a:chExt cx="1246760" cy="2439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16137" y="6805503"/>
              <a:ext cx="5038797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"I feel like I'm shouting into the void"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35197" y="6692555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3"/>
                  </a:lnTo>
                  <a:lnTo>
                    <a:pt x="0" y="679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5"/>
          <p:cNvGrpSpPr/>
          <p:nvPr/>
        </p:nvGrpSpPr>
        <p:grpSpPr>
          <a:xfrm>
            <a:off x="9431797" y="4275220"/>
            <a:ext cx="7321006" cy="1360528"/>
            <a:chOff x="9431797" y="4275220"/>
            <a:chExt cx="7321006" cy="1360528"/>
          </a:xfrm>
        </p:grpSpPr>
        <p:grpSp>
          <p:nvGrpSpPr>
            <p:cNvPr id="12" name="Group 12"/>
            <p:cNvGrpSpPr/>
            <p:nvPr/>
          </p:nvGrpSpPr>
          <p:grpSpPr>
            <a:xfrm>
              <a:off x="9798530" y="4275220"/>
              <a:ext cx="6954273" cy="1360528"/>
              <a:chOff x="0" y="0"/>
              <a:chExt cx="1246760" cy="24391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784387" y="4728771"/>
              <a:ext cx="5168028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"I'm not sure if my content is working"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9431797" y="4615822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4"/>
                  </a:lnTo>
                  <a:lnTo>
                    <a:pt x="0" y="67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8" name="Group 27"/>
          <p:cNvGrpSpPr/>
          <p:nvPr/>
        </p:nvGrpSpPr>
        <p:grpSpPr>
          <a:xfrm>
            <a:off x="9431797" y="6351953"/>
            <a:ext cx="7321006" cy="1360528"/>
            <a:chOff x="9431797" y="6351953"/>
            <a:chExt cx="7321006" cy="1360528"/>
          </a:xfrm>
        </p:grpSpPr>
        <p:grpSp>
          <p:nvGrpSpPr>
            <p:cNvPr id="17" name="Group 17"/>
            <p:cNvGrpSpPr/>
            <p:nvPr/>
          </p:nvGrpSpPr>
          <p:grpSpPr>
            <a:xfrm>
              <a:off x="9798530" y="6351953"/>
              <a:ext cx="6954273" cy="1360528"/>
              <a:chOff x="0" y="0"/>
              <a:chExt cx="1246760" cy="24391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46761" cy="243915"/>
              </a:xfrm>
              <a:custGeom>
                <a:avLst/>
                <a:gdLst/>
                <a:ahLst/>
                <a:cxnLst/>
                <a:rect l="l" t="t" r="r" b="b"/>
                <a:pathLst>
                  <a:path w="1246761" h="243915">
                    <a:moveTo>
                      <a:pt x="16699" y="0"/>
                    </a:moveTo>
                    <a:lnTo>
                      <a:pt x="1230062" y="0"/>
                    </a:lnTo>
                    <a:cubicBezTo>
                      <a:pt x="1234490" y="0"/>
                      <a:pt x="1238738" y="1759"/>
                      <a:pt x="1241870" y="4891"/>
                    </a:cubicBezTo>
                    <a:cubicBezTo>
                      <a:pt x="1245001" y="8023"/>
                      <a:pt x="1246761" y="12270"/>
                      <a:pt x="1246761" y="16699"/>
                    </a:cubicBezTo>
                    <a:lnTo>
                      <a:pt x="1246761" y="227216"/>
                    </a:lnTo>
                    <a:cubicBezTo>
                      <a:pt x="1246761" y="231645"/>
                      <a:pt x="1245001" y="235893"/>
                      <a:pt x="1241870" y="239024"/>
                    </a:cubicBezTo>
                    <a:cubicBezTo>
                      <a:pt x="1238738" y="242156"/>
                      <a:pt x="1234490" y="243915"/>
                      <a:pt x="1230062" y="243915"/>
                    </a:cubicBezTo>
                    <a:lnTo>
                      <a:pt x="16699" y="243915"/>
                    </a:lnTo>
                    <a:cubicBezTo>
                      <a:pt x="12270" y="243915"/>
                      <a:pt x="8023" y="242156"/>
                      <a:pt x="4891" y="239024"/>
                    </a:cubicBezTo>
                    <a:cubicBezTo>
                      <a:pt x="1759" y="235893"/>
                      <a:pt x="0" y="231645"/>
                      <a:pt x="0" y="227216"/>
                    </a:cubicBezTo>
                    <a:lnTo>
                      <a:pt x="0" y="16699"/>
                    </a:lnTo>
                    <a:cubicBezTo>
                      <a:pt x="0" y="12270"/>
                      <a:pt x="1759" y="8023"/>
                      <a:pt x="4891" y="4891"/>
                    </a:cubicBezTo>
                    <a:cubicBezTo>
                      <a:pt x="8023" y="1759"/>
                      <a:pt x="12270" y="0"/>
                      <a:pt x="1669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AF9FB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1246760" cy="243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1474286" y="6805503"/>
              <a:ext cx="3602761" cy="40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AF9FB"/>
                  </a:solidFill>
                  <a:latin typeface="Murecho"/>
                  <a:ea typeface="Murecho"/>
                  <a:cs typeface="Murecho"/>
                  <a:sym typeface="Murecho"/>
                </a:rPr>
                <a:t> "I get likes but not clients"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9431797" y="6692555"/>
              <a:ext cx="733465" cy="679324"/>
            </a:xfrm>
            <a:custGeom>
              <a:avLst/>
              <a:gdLst/>
              <a:ahLst/>
              <a:cxnLst/>
              <a:rect l="l" t="t" r="r" b="b"/>
              <a:pathLst>
                <a:path w="733465" h="679324">
                  <a:moveTo>
                    <a:pt x="0" y="0"/>
                  </a:moveTo>
                  <a:lnTo>
                    <a:pt x="733465" y="0"/>
                  </a:lnTo>
                  <a:lnTo>
                    <a:pt x="733465" y="679323"/>
                  </a:lnTo>
                  <a:lnTo>
                    <a:pt x="0" y="679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6267570" y="3155043"/>
            <a:ext cx="5752861" cy="405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AF9FB"/>
                </a:solidFill>
                <a:latin typeface="Murecho Bold"/>
                <a:ea typeface="Murecho Bold"/>
                <a:cs typeface="Murecho Bold"/>
                <a:sym typeface="Murecho Bold"/>
              </a:rPr>
              <a:t>Raise your hand if this sounds like you: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727</Words>
  <Application>Microsoft Office PowerPoint</Application>
  <PresentationFormat>Custom</PresentationFormat>
  <Paragraphs>130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Open Sauce Bold</vt:lpstr>
      <vt:lpstr>Murecho</vt:lpstr>
      <vt:lpstr>Adlinnaka Bold</vt:lpstr>
      <vt:lpstr>Arial</vt:lpstr>
      <vt:lpstr>Murecho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Social Content Company</dc:title>
  <cp:lastModifiedBy>Moorche</cp:lastModifiedBy>
  <cp:revision>9</cp:revision>
  <dcterms:created xsi:type="dcterms:W3CDTF">2006-08-16T00:00:00Z</dcterms:created>
  <dcterms:modified xsi:type="dcterms:W3CDTF">2025-09-05T20:35:39Z</dcterms:modified>
  <dc:identifier>DAGyGzeRKTY</dc:identifier>
</cp:coreProperties>
</file>